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Lexend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Lexend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Lexen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blog.historicenvironment.scot/2023/10/samhainn-and-the-scottish-traditions-of-halloween/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h76e0e7dfed3b942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h76e0e7dfed3b942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h76e0e7dfed3b942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h76e0e7dfed3b942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76e0e7dfed3b9425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h76e0e7dfed3b9425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 more info: </a:t>
            </a:r>
            <a:r>
              <a:rPr lang="en-GB" u="sng">
                <a:solidFill>
                  <a:schemeClr val="hlink"/>
                </a:solidFill>
                <a:hlinkClick r:id="rId2"/>
              </a:rPr>
              <a:t>https://blog.historicenvironment.scot/2023/10/samhainn-and-the-scottish-traditions-of-halloween/</a:t>
            </a:r>
            <a:r>
              <a:rPr lang="en-GB"/>
              <a:t>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h76e0e7dfed3b9425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h76e0e7dfed3b9425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h76e0e7dfed3b9425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h76e0e7dfed3b9425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h76e0e7dfed3b9425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h76e0e7dfed3b9425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Important: there is no official answer. Teams should consider the evidence and explain their reasoning rather than simply guess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h76e0e7dfed3b9425_17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h76e0e7dfed3b9425_17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Important: there is no official answer. Teams should consider the evidence and explain their reasoning rather than simply guess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h76e0e7dfed3b9425_17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h76e0e7dfed3b9425_17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h76e0e7dfed3b9425_17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h76e0e7dfed3b9425_17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h76e0e7dfed3b9425_17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h76e0e7dfed3b9425_17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CE5CD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249082"/>
            <a:ext cx="8520600" cy="572700"/>
          </a:xfrm>
          <a:prstGeom prst="rect">
            <a:avLst/>
          </a:prstGeom>
          <a:ln cap="flat" cmpd="sng" w="9525">
            <a:solidFill>
              <a:srgbClr val="E691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Lexend"/>
                <a:ea typeface="Lexend"/>
                <a:cs typeface="Lexend"/>
                <a:sym typeface="Lexend"/>
              </a:rPr>
              <a:t>Starter: Would you enter the Otherworld?</a:t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952500"/>
            <a:ext cx="85206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Imagine you live in Scotland hundreds of years ago. The harvest is over, winter is beginning, and tonight is Samhain.</a:t>
            </a:r>
            <a:endParaRPr i="1"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311700" y="2095600"/>
            <a:ext cx="4260300" cy="2579700"/>
          </a:xfrm>
          <a:prstGeom prst="rect">
            <a:avLst/>
          </a:prstGeom>
          <a:ln cap="flat" cmpd="sng" w="19050">
            <a:solidFill>
              <a:srgbClr val="E6913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What might people fear at this time of year?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What might they believe happens after death?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What could people do if they </a:t>
            </a: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believed</a:t>
            </a: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spirits</a:t>
            </a: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were nearby? 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400" y="2019300"/>
            <a:ext cx="4267200" cy="284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ctrTitle"/>
          </p:nvPr>
        </p:nvSpPr>
        <p:spPr>
          <a:xfrm>
            <a:off x="5634800" y="1232850"/>
            <a:ext cx="3345900" cy="26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300">
                <a:latin typeface="Lexend"/>
                <a:ea typeface="Lexend"/>
                <a:cs typeface="Lexend"/>
                <a:sym typeface="Lexend"/>
              </a:rPr>
              <a:t>Should we believe everything we cannot explain?</a:t>
            </a:r>
            <a:endParaRPr b="1" sz="33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0" l="16511" r="13618" t="0"/>
          <a:stretch/>
        </p:blipFill>
        <p:spPr>
          <a:xfrm>
            <a:off x="0" y="0"/>
            <a:ext cx="5388426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249082"/>
            <a:ext cx="8520600" cy="572700"/>
          </a:xfrm>
          <a:prstGeom prst="rect">
            <a:avLst/>
          </a:prstGeom>
          <a:ln cap="flat" cmpd="sng" w="9525">
            <a:solidFill>
              <a:srgbClr val="E691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Lexend"/>
                <a:ea typeface="Lexend"/>
                <a:cs typeface="Lexend"/>
                <a:sym typeface="Lexend"/>
              </a:rPr>
              <a:t>Should we </a:t>
            </a:r>
            <a:r>
              <a:rPr b="1" lang="en-GB">
                <a:latin typeface="Lexend"/>
                <a:ea typeface="Lexend"/>
                <a:cs typeface="Lexend"/>
                <a:sym typeface="Lexend"/>
              </a:rPr>
              <a:t>believe</a:t>
            </a:r>
            <a:r>
              <a:rPr b="1" lang="en-GB">
                <a:latin typeface="Lexend"/>
                <a:ea typeface="Lexend"/>
                <a:cs typeface="Lexend"/>
                <a:sym typeface="Lexend"/>
              </a:rPr>
              <a:t> everything we cannot explain?</a:t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952500"/>
            <a:ext cx="8520600" cy="40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Learning Intention:</a:t>
            </a:r>
            <a:endParaRPr b="1"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To explore Samhain traditions and investigate how beliefs about the supernatural influence people’s understanding of mysterious events.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Success Criteria:</a:t>
            </a:r>
            <a:endParaRPr b="1"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 can describe at least one </a:t>
            </a:r>
            <a:r>
              <a:rPr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belief</a:t>
            </a:r>
            <a:r>
              <a:rPr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or tradition associated with Samhain.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 can work collaboratively to investigate a mystery.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 can evaluate evidence and explain how </a:t>
            </a:r>
            <a:r>
              <a:rPr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beliefs</a:t>
            </a:r>
            <a:r>
              <a:rPr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might influence interpretations. 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249082"/>
            <a:ext cx="8520600" cy="572700"/>
          </a:xfrm>
          <a:prstGeom prst="rect">
            <a:avLst/>
          </a:prstGeom>
          <a:ln cap="flat" cmpd="sng" w="9525">
            <a:solidFill>
              <a:srgbClr val="E691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Lexend"/>
                <a:ea typeface="Lexend"/>
                <a:cs typeface="Lexend"/>
                <a:sym typeface="Lexend"/>
              </a:rPr>
              <a:t>The Samhain Story</a:t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195946" y="903514"/>
            <a:ext cx="63189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b="1"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Samhain</a:t>
            </a:r>
            <a:r>
              <a:rPr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is a Celtic festival (pronounced </a:t>
            </a:r>
            <a:r>
              <a:rPr i="1"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Sa-wayne</a:t>
            </a:r>
            <a:r>
              <a:rPr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) which marked the end of the harvest and the beginning of winter 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 was also when the boundary between our world and the Other was weaker, allowing ancestors and fairies to roam 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Customs varied across </a:t>
            </a:r>
            <a:r>
              <a:rPr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communities</a:t>
            </a:r>
            <a:r>
              <a:rPr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and changed over time (especially with the introduction of Christianity) 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925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Some Scottish Samhain traditions included bonfires, turnip lanterns, guising and divination.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7246" y="974182"/>
            <a:ext cx="2162441" cy="40169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249082"/>
            <a:ext cx="8520600" cy="572700"/>
          </a:xfrm>
          <a:prstGeom prst="rect">
            <a:avLst/>
          </a:prstGeom>
          <a:ln cap="flat" cmpd="sng" w="9525">
            <a:solidFill>
              <a:srgbClr val="E691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Lexend"/>
                <a:ea typeface="Lexend"/>
                <a:cs typeface="Lexend"/>
                <a:sym typeface="Lexend"/>
              </a:rPr>
              <a:t>The Samhain Story</a:t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212600"/>
            <a:ext cx="3688800" cy="27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Lexend"/>
              <a:buChar char="●"/>
            </a:pPr>
            <a:r>
              <a:rPr lang="en-GB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This lesson explores how people respond when they </a:t>
            </a:r>
            <a:r>
              <a:rPr lang="en-GB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believe</a:t>
            </a:r>
            <a:r>
              <a:rPr lang="en-GB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something supernatural may be happening 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8036" y="1039493"/>
            <a:ext cx="4641900" cy="36068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249082"/>
            <a:ext cx="8520600" cy="572700"/>
          </a:xfrm>
          <a:prstGeom prst="rect">
            <a:avLst/>
          </a:prstGeom>
          <a:ln cap="flat" cmpd="sng" w="9525">
            <a:solidFill>
              <a:srgbClr val="E691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Lexend"/>
                <a:ea typeface="Lexend"/>
                <a:cs typeface="Lexend"/>
                <a:sym typeface="Lexend"/>
              </a:rPr>
              <a:t>The Samhain Investigation </a:t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311700" y="853368"/>
            <a:ext cx="8520600" cy="9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Strange events have been reported around the school, and the Headteacher wants an investigation before anyone spreads rumours!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883121"/>
            <a:ext cx="5436000" cy="315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In groups of 3-4 you will </a:t>
            </a: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receive</a:t>
            </a: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a case file 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You will produce a </a:t>
            </a:r>
            <a:r>
              <a:rPr b="1"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Samhain Investigation Report</a:t>
            </a: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1" marL="9144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Lexend"/>
              <a:buChar char="○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You can use a written report, comic strip, news report, or an illustrated evidence board OR use the template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7275" y="2005620"/>
            <a:ext cx="2873917" cy="2873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249082"/>
            <a:ext cx="8520600" cy="572700"/>
          </a:xfrm>
          <a:prstGeom prst="rect">
            <a:avLst/>
          </a:prstGeom>
          <a:ln cap="flat" cmpd="sng" w="9525">
            <a:solidFill>
              <a:srgbClr val="E691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Lexend"/>
                <a:ea typeface="Lexend"/>
                <a:cs typeface="Lexend"/>
                <a:sym typeface="Lexend"/>
              </a:rPr>
              <a:t>The Samhain Investigation </a:t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983964"/>
            <a:ext cx="6497400" cy="3985500"/>
          </a:xfrm>
          <a:prstGeom prst="rect">
            <a:avLst/>
          </a:prstGeom>
          <a:ln cap="flat" cmpd="sng" w="19050">
            <a:solidFill>
              <a:srgbClr val="E6913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Your </a:t>
            </a:r>
            <a:r>
              <a:rPr b="1"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Samhain Investigation Report</a:t>
            </a: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should include: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❏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Your verdict on what happened 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❏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Two pieces of evidence 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❏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 natural explanation and a supernatural explanation 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❏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An explanation of how Samhain beliefs might influence people’s perception of the events 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Lexend"/>
              <a:buChar char="❏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 final recommendation to the Headteacher  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1500" y="1173395"/>
            <a:ext cx="2030100" cy="3606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249082"/>
            <a:ext cx="8520600" cy="572700"/>
          </a:xfrm>
          <a:prstGeom prst="rect">
            <a:avLst/>
          </a:prstGeom>
          <a:ln cap="flat" cmpd="sng" w="9525">
            <a:solidFill>
              <a:srgbClr val="E691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Lexend"/>
                <a:ea typeface="Lexend"/>
                <a:cs typeface="Lexend"/>
                <a:sym typeface="Lexend"/>
              </a:rPr>
              <a:t>Investigation Checklist:</a:t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311700" y="1081936"/>
            <a:ext cx="8520600" cy="3609900"/>
          </a:xfrm>
          <a:prstGeom prst="rect">
            <a:avLst/>
          </a:prstGeom>
          <a:ln cap="flat" cmpd="sng" w="19050">
            <a:solidFill>
              <a:srgbClr val="E6913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rabicPeriod"/>
            </a:pPr>
            <a:r>
              <a:rPr b="1"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Our verdict: </a:t>
            </a: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What do we think happened? Give your best </a:t>
            </a: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explanation</a:t>
            </a: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rabicPeriod"/>
            </a:pPr>
            <a:r>
              <a:rPr b="1"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The evidence:</a:t>
            </a: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Choose two clues that support your explanation 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rabicPeriod"/>
            </a:pPr>
            <a:r>
              <a:rPr b="1"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Another possibility:</a:t>
            </a: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What is an alternative explanation? Could we be wrong?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AutoNum type="arabicPeriod"/>
            </a:pPr>
            <a:r>
              <a:rPr b="1"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The RMPS connection:</a:t>
            </a: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Why do some people believe in ghosts, spirits or life after death? How might religious or cultural beliefs influence their </a:t>
            </a: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interpretation</a:t>
            </a: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? 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Font typeface="Lexend"/>
              <a:buAutoNum type="arabicPeriod"/>
            </a:pPr>
            <a:r>
              <a:rPr b="1"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Final recommendation</a:t>
            </a: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: Should the school investigate further, dismiss the reports, or leave the mystery unsolved? Justify your </a:t>
            </a: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decision</a:t>
            </a:r>
            <a:r>
              <a:rPr lang="en-GB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5" name="Google Shape;105;p20"/>
          <p:cNvPicPr preferRelativeResize="0"/>
          <p:nvPr/>
        </p:nvPicPr>
        <p:blipFill rotWithShape="1">
          <a:blip r:embed="rId3">
            <a:alphaModFix/>
          </a:blip>
          <a:srcRect b="11325" l="0" r="0" t="9310"/>
          <a:stretch/>
        </p:blipFill>
        <p:spPr>
          <a:xfrm>
            <a:off x="7968350" y="0"/>
            <a:ext cx="1175650" cy="93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311700" y="249082"/>
            <a:ext cx="8520600" cy="572700"/>
          </a:xfrm>
          <a:prstGeom prst="rect">
            <a:avLst/>
          </a:prstGeom>
          <a:ln cap="flat" cmpd="sng" w="9525">
            <a:solidFill>
              <a:srgbClr val="E691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Lexend"/>
                <a:ea typeface="Lexend"/>
                <a:cs typeface="Lexend"/>
                <a:sym typeface="Lexend"/>
              </a:rPr>
              <a:t>Gallery Walk: Who solved the mystery?</a:t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311700" y="951309"/>
            <a:ext cx="8520600" cy="23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As you walk around the room and view other teams’ investigations and identify: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○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The most convincing explanation 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○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The strongest use of evidence 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1" marL="9144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Lexend"/>
              <a:buChar char="○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 team that considered a different perspective 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" name="Google Shape;112;p21"/>
          <p:cNvSpPr txBox="1"/>
          <p:nvPr/>
        </p:nvSpPr>
        <p:spPr>
          <a:xfrm>
            <a:off x="155850" y="3352896"/>
            <a:ext cx="5305200" cy="1554600"/>
          </a:xfrm>
          <a:prstGeom prst="rect">
            <a:avLst/>
          </a:prstGeom>
          <a:noFill/>
          <a:ln cap="flat" cmpd="sng" w="19050">
            <a:solidFill>
              <a:srgbClr val="E6913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Think, pair, share</a:t>
            </a: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: would people who believed in the Otherworld interpret this mystery </a:t>
            </a: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differently</a:t>
            </a: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from someone who did not? Why?</a:t>
            </a:r>
            <a:endParaRPr/>
          </a:p>
        </p:txBody>
      </p:sp>
      <p:pic>
        <p:nvPicPr>
          <p:cNvPr id="113" name="Google Shape;113;p21"/>
          <p:cNvPicPr preferRelativeResize="0"/>
          <p:nvPr/>
        </p:nvPicPr>
        <p:blipFill rotWithShape="1">
          <a:blip r:embed="rId3">
            <a:alphaModFix/>
          </a:blip>
          <a:srcRect b="38728" l="0" r="0" t="15533"/>
          <a:stretch/>
        </p:blipFill>
        <p:spPr>
          <a:xfrm>
            <a:off x="5589325" y="3352896"/>
            <a:ext cx="3398829" cy="155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311700" y="249082"/>
            <a:ext cx="8520600" cy="572700"/>
          </a:xfrm>
          <a:prstGeom prst="rect">
            <a:avLst/>
          </a:prstGeom>
          <a:ln cap="flat" cmpd="sng" w="9525">
            <a:solidFill>
              <a:srgbClr val="E691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Lexend"/>
                <a:ea typeface="Lexend"/>
                <a:cs typeface="Lexend"/>
                <a:sym typeface="Lexend"/>
              </a:rPr>
              <a:t>Challenge: New Samhain Tradition</a:t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" name="Google Shape;119;p22"/>
          <p:cNvSpPr txBox="1"/>
          <p:nvPr>
            <p:ph idx="1" type="body"/>
          </p:nvPr>
        </p:nvSpPr>
        <p:spPr>
          <a:xfrm>
            <a:off x="311700" y="918652"/>
            <a:ext cx="8520600" cy="23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Design a modern Samhain tradition for our school that respects the festival’s cultural and </a:t>
            </a: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spiritual</a:t>
            </a: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significance 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Explain how it connects to the changing seasons, beliefs about the Otherworld, or remembering ancestors 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0" name="Google Shape;12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9413" y="2790900"/>
            <a:ext cx="3905182" cy="23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type="title"/>
          </p:nvPr>
        </p:nvSpPr>
        <p:spPr>
          <a:xfrm>
            <a:off x="311700" y="249082"/>
            <a:ext cx="8520600" cy="572700"/>
          </a:xfrm>
          <a:prstGeom prst="rect">
            <a:avLst/>
          </a:prstGeom>
          <a:ln cap="flat" cmpd="sng" w="9525">
            <a:solidFill>
              <a:srgbClr val="E691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Lexend"/>
                <a:ea typeface="Lexend"/>
                <a:cs typeface="Lexend"/>
                <a:sym typeface="Lexend"/>
              </a:rPr>
              <a:t>Plenary: What do we believe?</a:t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4727400" y="951300"/>
            <a:ext cx="4104900" cy="24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Complete the sentence: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1" marL="9144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Lexend"/>
              <a:buChar char="○"/>
            </a:pPr>
            <a:r>
              <a:rPr i="1"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“Samhain helps us </a:t>
            </a:r>
            <a:r>
              <a:rPr i="1"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understand</a:t>
            </a:r>
            <a:r>
              <a:rPr i="1"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that beliefs about the supernatural can influence people </a:t>
            </a:r>
            <a:r>
              <a:rPr i="1"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because…”</a:t>
            </a:r>
            <a:endParaRPr i="1"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7" name="Google Shape;127;p23"/>
          <p:cNvPicPr preferRelativeResize="0"/>
          <p:nvPr/>
        </p:nvPicPr>
        <p:blipFill rotWithShape="1">
          <a:blip r:embed="rId3">
            <a:alphaModFix/>
          </a:blip>
          <a:srcRect b="9415" l="0" r="0" t="9633"/>
          <a:stretch/>
        </p:blipFill>
        <p:spPr>
          <a:xfrm>
            <a:off x="311700" y="1186875"/>
            <a:ext cx="4104899" cy="3325226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3"/>
          <p:cNvSpPr txBox="1"/>
          <p:nvPr/>
        </p:nvSpPr>
        <p:spPr>
          <a:xfrm>
            <a:off x="4727400" y="3465911"/>
            <a:ext cx="4104900" cy="15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Return to the big question: </a:t>
            </a:r>
            <a:r>
              <a:rPr b="1"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Should we </a:t>
            </a:r>
            <a:r>
              <a:rPr b="1"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believe</a:t>
            </a:r>
            <a:r>
              <a:rPr b="1"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everything we cannot explain?</a:t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