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798" r:id="rId2"/>
    <p:sldId id="258" r:id="rId3"/>
    <p:sldId id="809" r:id="rId4"/>
    <p:sldId id="259" r:id="rId5"/>
    <p:sldId id="288" r:id="rId6"/>
    <p:sldId id="260" r:id="rId7"/>
    <p:sldId id="261" r:id="rId8"/>
    <p:sldId id="810" r:id="rId9"/>
    <p:sldId id="811" r:id="rId10"/>
    <p:sldId id="262" r:id="rId11"/>
    <p:sldId id="327" r:id="rId12"/>
    <p:sldId id="696" r:id="rId13"/>
    <p:sldId id="812" r:id="rId14"/>
    <p:sldId id="80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98"/>
    <a:srgbClr val="A60367"/>
    <a:srgbClr val="E98BAF"/>
    <a:srgbClr val="4DBBC6"/>
    <a:srgbClr val="F2D25C"/>
    <a:srgbClr val="4C2683"/>
    <a:srgbClr val="405D18"/>
    <a:srgbClr val="7D2239"/>
    <a:srgbClr val="A5A1CE"/>
    <a:srgbClr val="81C0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35"/>
  </p:normalViewPr>
  <p:slideViewPr>
    <p:cSldViewPr snapToGrid="0" showGuides="1">
      <p:cViewPr varScale="1">
        <p:scale>
          <a:sx n="115" d="100"/>
          <a:sy n="115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FF66-7EB0-9844-92BF-09704711A1FD}" type="datetimeFigureOut">
              <a:rPr lang="en-US" smtClean="0"/>
              <a:t>5/11/26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7395D-33DE-5D42-A2E8-3486FD99F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5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1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0ED94-2D57-5703-D888-3A11D9D97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9C99FF-165A-4385-A91F-A076F53ED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66336-73C7-DE7A-8CF5-B5B9C70D6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CA36D-09D6-A16C-90E3-30DE4361F6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5F1758-03B0-904C-B387-EBD01F57713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760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ACF45-88D1-0CED-B68A-1EE42B4D8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1ADB99-9B55-4283-ECA3-236621515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09B82F-500B-05AF-C3B1-A6EBDF546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Teachers first and foremost</a:t>
            </a:r>
          </a:p>
          <a:p>
            <a:endParaRPr lang="en-GB" dirty="0"/>
          </a:p>
          <a:p>
            <a:r>
              <a:rPr lang="en-GB" dirty="0"/>
              <a:t>Supporting teachers to engage with research in the broadest sense</a:t>
            </a:r>
          </a:p>
          <a:p>
            <a:pPr lvl="1"/>
            <a:r>
              <a:rPr lang="en-GB" dirty="0"/>
              <a:t>Engaging with research in their practice</a:t>
            </a:r>
          </a:p>
          <a:p>
            <a:pPr lvl="1"/>
            <a:r>
              <a:rPr lang="en-GB" dirty="0"/>
              <a:t>Co-creating research/enquiry</a:t>
            </a:r>
          </a:p>
          <a:p>
            <a:pPr lvl="1"/>
            <a:r>
              <a:rPr lang="en-GB" dirty="0"/>
              <a:t>Communities of practice</a:t>
            </a:r>
          </a:p>
          <a:p>
            <a:pPr lvl="1"/>
            <a:r>
              <a:rPr lang="en-GB" dirty="0"/>
              <a:t>Connection to our hubs, both core and thematic</a:t>
            </a:r>
          </a:p>
          <a:p>
            <a:pPr lvl="1"/>
            <a:r>
              <a:rPr lang="en-GB" dirty="0"/>
              <a:t>Connection with expertise across the wider sector: in fellow HEIs as well as external partners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B866F-855B-FF40-17C4-F4A3677B9F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5F1758-03B0-904C-B387-EBD01F577137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203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48218-1874-BB5C-4554-0E640B120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A5E045-BC5D-81AE-DA3F-BB58E8D06D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54EB6-9500-3194-6B76-D49EA0DA3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574CE-E1B4-3D46-25D7-82DD7A18DC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75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F9D7D-BD29-256B-55A8-5DBB9CACA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6F7A3D-11AF-DAE4-009D-C884BC559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262F89-B1FC-E0EB-A6C6-BFB6E401D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BC469-8D69-1B83-98BD-239347279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24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91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E6140-0D8B-A571-11B9-12816C4FA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139C0-DDDB-6953-109F-5A7EC8CC34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F763DE-AF29-A925-DD8A-9B38E1986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EE161-B99E-6AAA-0CE2-1076E8AB0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90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7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22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CDAEC-90F1-C9FB-3019-2398001AF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7AC54C-94DF-065F-0ECA-34FAAEAFE9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5B9995-F8BA-4D53-B597-CC13A855C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42470-5752-4B34-1E1C-9ECD971C9E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87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55200-88C7-2ED4-593A-DF0C34CBE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284861-CD36-231E-935C-45ABBED0FB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7430B6-D4B0-BFBC-31D2-69C214358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38613-316D-B55C-156C-D9FAA1140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50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92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/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B9978F3-40AA-B047-B077-E6C1CE004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880" y="1830048"/>
            <a:ext cx="6882938" cy="789709"/>
          </a:xfrm>
        </p:spPr>
        <p:txBody>
          <a:bodyPr/>
          <a:lstStyle>
            <a:lvl1pPr algn="l">
              <a:defRPr sz="3200" b="1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57762F7-94EF-0744-BA0E-BF26083BC29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36880" y="2619757"/>
            <a:ext cx="5933759" cy="622300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02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1/3 light blue and image, dark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7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1/3 light pink and image, dark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8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1/3 dark pink and image,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4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1/3 dark blue and image,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7479553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12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3/4 white bg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51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/4 Uni blue an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02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3/4 lightblue and image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rgbClr val="002060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86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/4 light pink and image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rgbClr val="002060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00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/4 dark pink and image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00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3/4 dark blue and image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3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0/50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57919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325757"/>
            <a:ext cx="5583407" cy="40305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98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 userDrawn="1">
          <p15:clr>
            <a:srgbClr val="FBAE40"/>
          </p15:clr>
        </p15:guide>
        <p15:guide id="2" pos="16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uni blue bg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3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uni blue bg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9000" b="1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</a:t>
            </a:r>
          </a:p>
          <a:p>
            <a:pPr lvl="0"/>
            <a:r>
              <a:rPr lang="en-GB"/>
              <a:t>edit Master</a:t>
            </a:r>
          </a:p>
          <a:p>
            <a:pPr lvl="0"/>
            <a:r>
              <a:rPr lang="en-GB"/>
              <a:t>Text tile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97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 light blue bg white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36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 light pink bg white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9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only dark pink bg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0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only dark blue bg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16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6A737C0-B872-156B-57AC-713C158F77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7999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721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19084" y="501650"/>
            <a:ext cx="8334715" cy="806645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6597"/>
            <a:ext cx="10937239" cy="45697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3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2 images,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3333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33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2 images, white + uni blue b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052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29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0/50 uni blue whit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Text + 2 images, white + light blue bg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DBB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8318"/>
            <a:ext cx="5999965" cy="3333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08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Text + 2 images, white + light pink bg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98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0521"/>
            <a:ext cx="5999965" cy="3333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60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Text + 2 images, white + dark pink bg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6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4" y="1052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13969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Text + 2 images, white + dark blue bg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53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4" y="3534136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84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,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</p:spTree>
    <p:extLst>
      <p:ext uri="{BB962C8B-B14F-4D97-AF65-F5344CB8AC3E}">
        <p14:creationId xmlns:p14="http://schemas.microsoft.com/office/powerpoint/2010/main" val="3015496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, blue +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  <a:ln>
            <a:noFill/>
          </a:ln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  <a:ln>
            <a:noFill/>
          </a:ln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88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3 images, light blue bg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7999"/>
          </a:xfrm>
          <a:prstGeom prst="rect">
            <a:avLst/>
          </a:prstGeom>
          <a:solidFill>
            <a:srgbClr val="4DBB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7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+ 3 images, light pink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98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56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+ 3 images, dark pi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8000"/>
          </a:xfrm>
          <a:prstGeom prst="rect">
            <a:avLst/>
          </a:prstGeom>
          <a:solidFill>
            <a:srgbClr val="A6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75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+ 3 images, dark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3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84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50/50 uni blue white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629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35F03-ED2E-82A5-8DAE-47277D4D0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5DE1E-6BCA-0E3E-BB9A-F4D42FDFA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D74C1-0E67-EDAA-E1EF-7C34DBC64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2EC8-8911-024B-8A0F-E24DC9C70F8A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556C1-B654-0F8F-F130-AE0F7DC08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40B72-238D-45A2-7B01-56A9AB1FB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9E1C-2553-CE4D-B280-C8D3731ADD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55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50/50 dark blue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0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50/50 uni blue white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74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50/50 uni blue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5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/3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459445"/>
            <a:ext cx="4841242" cy="877622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1" y="1744395"/>
            <a:ext cx="7355840" cy="4611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6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/3 uni blue and image,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66807"/>
            <a:ext cx="7479553" cy="45895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6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sv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BDB88-416D-2EA9-D090-7EC02B7DD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DFB0F-4570-4E46-88F7-D5DC70EA90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8006A-4400-3137-F66D-BC98965EF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125AD-3024-1F85-F919-E0F79325F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C0719288-B710-76E1-C708-E70CAF484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825625"/>
            <a:ext cx="10837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836656F-18A5-F5B5-73B1-E32ED102B964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3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61" r:id="rId2"/>
    <p:sldLayoutId id="2147483690" r:id="rId3"/>
    <p:sldLayoutId id="2147483702" r:id="rId4"/>
    <p:sldLayoutId id="2147483700" r:id="rId5"/>
    <p:sldLayoutId id="2147483701" r:id="rId6"/>
    <p:sldLayoutId id="2147483703" r:id="rId7"/>
    <p:sldLayoutId id="2147483692" r:id="rId8"/>
    <p:sldLayoutId id="2147483696" r:id="rId9"/>
    <p:sldLayoutId id="2147483704" r:id="rId10"/>
    <p:sldLayoutId id="2147483705" r:id="rId11"/>
    <p:sldLayoutId id="2147483706" r:id="rId12"/>
    <p:sldLayoutId id="2147483707" r:id="rId13"/>
    <p:sldLayoutId id="2147483726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694" r:id="rId20"/>
    <p:sldLayoutId id="2147483720" r:id="rId21"/>
    <p:sldLayoutId id="2147483708" r:id="rId22"/>
    <p:sldLayoutId id="2147483709" r:id="rId23"/>
    <p:sldLayoutId id="2147483710" r:id="rId24"/>
    <p:sldLayoutId id="2147483711" r:id="rId25"/>
    <p:sldLayoutId id="2147483676" r:id="rId26"/>
    <p:sldLayoutId id="2147483672" r:id="rId27"/>
    <p:sldLayoutId id="2147483686" r:id="rId28"/>
    <p:sldLayoutId id="2147483699" r:id="rId29"/>
    <p:sldLayoutId id="2147483712" r:id="rId30"/>
    <p:sldLayoutId id="2147483713" r:id="rId31"/>
    <p:sldLayoutId id="2147483714" r:id="rId32"/>
    <p:sldLayoutId id="2147483715" r:id="rId33"/>
    <p:sldLayoutId id="2147483685" r:id="rId34"/>
    <p:sldLayoutId id="2147483698" r:id="rId35"/>
    <p:sldLayoutId id="2147483716" r:id="rId36"/>
    <p:sldLayoutId id="2147483717" r:id="rId37"/>
    <p:sldLayoutId id="2147483718" r:id="rId38"/>
    <p:sldLayoutId id="2147483719" r:id="rId39"/>
    <p:sldLayoutId id="2147483727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3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fte@glasgow.ac.uk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Relationship Id="rId5" Type="http://schemas.openxmlformats.org/officeDocument/2006/relationships/hyperlink" Target="https://www.gla.ac.uk/research/az/teaching-excellence/gaelichome/" TargetMode="External"/><Relationship Id="rId4" Type="http://schemas.openxmlformats.org/officeDocument/2006/relationships/hyperlink" Target="https://www.gla.ac.uk/research/az/teaching-excellenc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AB46B-0243-369E-1AC6-49C9EFA9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Gilbert Scott Building">
            <a:extLst>
              <a:ext uri="{FF2B5EF4-FFF2-40B4-BE49-F238E27FC236}">
                <a16:creationId xmlns:a16="http://schemas.microsoft.com/office/drawing/2014/main" id="{8D5CD965-49CE-87E7-21F6-9C191FA971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943D176D-3CC1-6F03-FFAE-67680DCD3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pic>
        <p:nvPicPr>
          <p:cNvPr id="3" name="Picture 2" descr="A blue and gold logo&#10;&#10;AI-generated content may be incorrect.">
            <a:extLst>
              <a:ext uri="{FF2B5EF4-FFF2-40B4-BE49-F238E27FC236}">
                <a16:creationId xmlns:a16="http://schemas.microsoft.com/office/drawing/2014/main" id="{3B56089B-A513-D923-9A78-14C6B8765F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7995" y="-229390"/>
            <a:ext cx="2624005" cy="18546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83D79A-B4D5-FFF6-5084-BA978B6107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663" y="5885487"/>
            <a:ext cx="4978400" cy="7239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BFACA9C-0DF0-2C97-5556-484065003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879" y="1830048"/>
            <a:ext cx="8116105" cy="789709"/>
          </a:xfrm>
        </p:spPr>
        <p:txBody>
          <a:bodyPr/>
          <a:lstStyle/>
          <a:p>
            <a:r>
              <a:rPr lang="en-US" dirty="0"/>
              <a:t>St Andrew’s Foundation for Catholic Teacher Education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00CA82-BD30-9AAD-F84D-AD4A539E44F5}"/>
              </a:ext>
            </a:extLst>
          </p:cNvPr>
          <p:cNvSpPr txBox="1"/>
          <p:nvPr/>
        </p:nvSpPr>
        <p:spPr>
          <a:xfrm>
            <a:off x="436879" y="3093289"/>
            <a:ext cx="7915384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00"/>
              </a:lnSpc>
              <a:buNone/>
            </a:pPr>
            <a:r>
              <a:rPr lang="en-GB" sz="32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Identifying Problems of Practice in </a:t>
            </a:r>
          </a:p>
          <a:p>
            <a:pPr algn="l">
              <a:lnSpc>
                <a:spcPts val="1500"/>
              </a:lnSpc>
              <a:buNone/>
            </a:pP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1500"/>
              </a:lnSpc>
              <a:buNone/>
            </a:pPr>
            <a:r>
              <a:rPr lang="en-GB" sz="32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Religious Education</a:t>
            </a:r>
          </a:p>
          <a:p>
            <a:pPr algn="l">
              <a:lnSpc>
                <a:spcPts val="1500"/>
              </a:lnSpc>
              <a:buNone/>
            </a:pP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1500"/>
              </a:lnSpc>
              <a:buNone/>
            </a:pPr>
            <a:endParaRPr lang="en-GB" sz="2400" b="1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1500"/>
              </a:lnSpc>
              <a:buNone/>
            </a:pPr>
            <a:r>
              <a:rPr lang="en-GB" sz="24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Ellen Boeren</a:t>
            </a:r>
          </a:p>
          <a:p>
            <a:pPr>
              <a:buNone/>
            </a:pPr>
            <a:r>
              <a:rPr lang="en-GB" sz="24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Margery McMahon </a:t>
            </a:r>
          </a:p>
          <a:p>
            <a:pPr>
              <a:buNone/>
            </a:pPr>
            <a:r>
              <a:rPr lang="en-GB" sz="24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Roisin Coll </a:t>
            </a:r>
            <a:br>
              <a:rPr lang="en-GB" i="1" dirty="0">
                <a:solidFill>
                  <a:schemeClr val="bg1"/>
                </a:solidFill>
                <a:latin typeface="+mj-lt"/>
              </a:rPr>
            </a:br>
            <a:endParaRPr lang="en-US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7256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1C880-90C4-2DC0-9366-3371CD61C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Towards a Future Research Agenda</a:t>
            </a:r>
            <a:br>
              <a:rPr lang="en-GB" b="0" dirty="0"/>
            </a:br>
            <a:endParaRPr lang="en-US" dirty="0"/>
          </a:p>
        </p:txBody>
      </p:sp>
      <p:pic>
        <p:nvPicPr>
          <p:cNvPr id="8" name="Picture Placeholder 7" descr="Earth with flight paths coming from Glasgow">
            <a:extLst>
              <a:ext uri="{FF2B5EF4-FFF2-40B4-BE49-F238E27FC236}">
                <a16:creationId xmlns:a16="http://schemas.microsoft.com/office/drawing/2014/main" id="{0D558D5E-63EF-A692-3212-47DC850F26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C277234-FE5B-D934-DE4B-E6774B9E3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394D1B55-2B41-83CF-D599-729CE01D2FF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15925" y="2942832"/>
            <a:ext cx="5583407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</a:rPr>
              <a:t>Setting Priorities Together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</a:rPr>
              <a:t>Priority problems of practice needing investigation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</a:rPr>
              <a:t>Gaps between research, policy and classrooms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</a:rPr>
              <a:t>Opportunities for: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Practitioner research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School–university collaboration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kumimoji="0" lang="en-US" altLang="en-US" sz="2000" b="1" i="1" u="none" strike="noStrike" cap="none" normalizeH="0" baseline="0" dirty="0">
              <a:ln>
                <a:noFill/>
              </a:ln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1" i="1" u="none" strike="noStrike" cap="none" normalizeH="0" baseline="0" dirty="0">
                <a:ln>
                  <a:noFill/>
                </a:ln>
                <a:effectLst/>
              </a:rPr>
              <a:t>What would a research agenda shaped by RE teachers look like?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100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2B994-A222-9996-790A-9943CE02A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6A433-93E9-0C0A-DBCA-68F865D5E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 descr="A blue background with white text and colorful ribbons&#10;&#10;AI-generated content may be incorrect.">
            <a:extLst>
              <a:ext uri="{FF2B5EF4-FFF2-40B4-BE49-F238E27FC236}">
                <a16:creationId xmlns:a16="http://schemas.microsoft.com/office/drawing/2014/main" id="{27EE257D-9B5E-91C6-1CBC-D7061E1E8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11111"/>
          <a:stretch>
            <a:fillRect/>
          </a:stretch>
        </p:blipFill>
        <p:spPr>
          <a:xfrm>
            <a:off x="0" y="0"/>
            <a:ext cx="12192000" cy="7223125"/>
          </a:xfrm>
        </p:spPr>
      </p:pic>
    </p:spTree>
    <p:extLst>
      <p:ext uri="{BB962C8B-B14F-4D97-AF65-F5344CB8AC3E}">
        <p14:creationId xmlns:p14="http://schemas.microsoft.com/office/powerpoint/2010/main" val="2686993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2D204-9419-A50F-249B-166B46DBE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and white background with white text&#10;&#10;AI-generated content may be incorrect.">
            <a:extLst>
              <a:ext uri="{FF2B5EF4-FFF2-40B4-BE49-F238E27FC236}">
                <a16:creationId xmlns:a16="http://schemas.microsoft.com/office/drawing/2014/main" id="{E90C9513-E359-4CFC-2A46-6318CE6369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80" b="61577"/>
          <a:stretch>
            <a:fillRect/>
          </a:stretch>
        </p:blipFill>
        <p:spPr>
          <a:xfrm>
            <a:off x="0" y="0"/>
            <a:ext cx="12191980" cy="1349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055763-1AD6-4372-E505-3BABA49B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573" y="53244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GB" sz="2800" dirty="0">
                <a:solidFill>
                  <a:schemeClr val="bg1"/>
                </a:solidFill>
              </a:rPr>
              <a:t>Aim of the </a:t>
            </a:r>
            <a:r>
              <a:rPr lang="en-GB" sz="2800" dirty="0" err="1">
                <a:solidFill>
                  <a:schemeClr val="bg1"/>
                </a:solidFill>
              </a:rPr>
              <a:t>CfTE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69126C-FB6B-3874-1160-508394309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39" y="380667"/>
            <a:ext cx="4210878" cy="600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01028D-2F33-8885-738E-C255CFB40BE0}"/>
              </a:ext>
            </a:extLst>
          </p:cNvPr>
          <p:cNvSpPr txBox="1"/>
          <p:nvPr/>
        </p:nvSpPr>
        <p:spPr>
          <a:xfrm>
            <a:off x="672416" y="1754187"/>
            <a:ext cx="108471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To support teachers, including those in Gaelic Medium Education, to actively lead and engage with research and evidence to help inform and develop their practice.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62F418-9C33-F7E9-0230-2C749D44B6B1}"/>
              </a:ext>
            </a:extLst>
          </p:cNvPr>
          <p:cNvSpPr txBox="1"/>
          <p:nvPr/>
        </p:nvSpPr>
        <p:spPr>
          <a:xfrm>
            <a:off x="672416" y="2725751"/>
            <a:ext cx="9522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60A5C"/>
              </a:buClr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 in collaboration with teachers to identify areas of priority. </a:t>
            </a:r>
          </a:p>
          <a:p>
            <a:pPr>
              <a:buClr>
                <a:srgbClr val="460A5C"/>
              </a:buClr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460A5C"/>
              </a:buClr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Support practice-focused research in relation to priorities, for example through practitioner enquiry.</a:t>
            </a:r>
          </a:p>
          <a:p>
            <a:pPr>
              <a:buClr>
                <a:srgbClr val="460A5C"/>
              </a:buClr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460A5C"/>
              </a:buClr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Sharing of research, evidence and experiences with teachers. </a:t>
            </a:r>
          </a:p>
          <a:p>
            <a:pPr>
              <a:buClr>
                <a:srgbClr val="460A5C"/>
              </a:buClr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460A5C"/>
              </a:buClr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Gather national and international evidence, ensuring wide accessibility.</a:t>
            </a:r>
          </a:p>
          <a:p>
            <a:pPr>
              <a:buClr>
                <a:srgbClr val="460A5C"/>
              </a:buClr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460A5C"/>
              </a:buClr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Establish partnerships with key stakeholders to enable development of relevant research-practice collaborations.</a:t>
            </a:r>
          </a:p>
          <a:p>
            <a:pPr marL="285750" indent="-285750">
              <a:buClr>
                <a:srgbClr val="460A5C"/>
              </a:buClr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81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FA7C49-F7CD-E915-6FC8-4F14488D6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6E8DF-BA16-EBE0-AADC-4FA524977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8889" y="4406116"/>
            <a:ext cx="6114222" cy="967411"/>
          </a:xfrm>
          <a:prstGeom prst="roundRect">
            <a:avLst/>
          </a:prstGeom>
          <a:solidFill>
            <a:srgbClr val="973C5E">
              <a:alpha val="27824"/>
            </a:srgb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3000" b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cfte@glasgow.ac.uk</a:t>
            </a:r>
            <a:endParaRPr lang="en-GB" sz="3000">
              <a:solidFill>
                <a:schemeClr val="bg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FB0926A-3366-773C-0DBC-62AE838DE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62538E3-8CC0-AD43-F461-F65FE493A23F}"/>
              </a:ext>
            </a:extLst>
          </p:cNvPr>
          <p:cNvSpPr txBox="1">
            <a:spLocks/>
          </p:cNvSpPr>
          <p:nvPr/>
        </p:nvSpPr>
        <p:spPr>
          <a:xfrm>
            <a:off x="431074" y="5681925"/>
            <a:ext cx="11443063" cy="967411"/>
          </a:xfrm>
          <a:prstGeom prst="roundRect">
            <a:avLst/>
          </a:prstGeom>
          <a:solidFill>
            <a:srgbClr val="973C5E">
              <a:alpha val="27824"/>
            </a:srgbClr>
          </a:solidFill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4000" b="1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https://www.gla.ac.uk/research/az/teaching-excellence/</a:t>
            </a:r>
            <a:endParaRPr lang="en-GB" sz="4000" b="1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GB" sz="4000" b="1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40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https://www.gla.ac.uk/research/az/teaching-excellence/gaelichome/</a:t>
            </a:r>
            <a:r>
              <a:rPr lang="en-GB" sz="40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7284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72190-E673-0AC9-389F-D01508BAE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345EB46-DD6C-273C-9968-59EAA919DF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3" b="192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E78211E-BA9E-92A1-72F0-98FF4D4B7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53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B6861-6CDC-6036-F147-243870A9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9" y="2106497"/>
            <a:ext cx="5583406" cy="421114"/>
          </a:xfrm>
        </p:spPr>
        <p:txBody>
          <a:bodyPr/>
          <a:lstStyle/>
          <a:p>
            <a:r>
              <a:rPr lang="en-US" altLang="en-US" sz="4400" b="0" dirty="0"/>
              <a:t>What would a research agenda shaped by RE teachers look like?</a:t>
            </a:r>
            <a:br>
              <a:rPr lang="en-US" altLang="en-US" sz="4400" b="0" dirty="0"/>
            </a:br>
            <a:endParaRPr lang="en-US" sz="4400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DD87100-88FC-4FF8-D94D-0BEA2ADA1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3CDF383-24F4-384C-B807-F03A3EB9E7A2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15925" y="4213781"/>
            <a:ext cx="553830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Placeholder 11" descr="A painting of a person holding a book&#10;&#10;AI-generated content may be incorrect.">
            <a:extLst>
              <a:ext uri="{FF2B5EF4-FFF2-40B4-BE49-F238E27FC236}">
                <a16:creationId xmlns:a16="http://schemas.microsoft.com/office/drawing/2014/main" id="{54BBA0CF-07EA-D0F6-EEC0-17E4DF3CD4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l="650" r="650"/>
          <a:stretch>
            <a:fillRect/>
          </a:stretch>
        </p:blipFill>
        <p:spPr>
          <a:xfrm>
            <a:off x="6191250" y="0"/>
            <a:ext cx="6000750" cy="68580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098366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381F-0A77-0A32-15EB-073566E94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3D6B3-7601-EE82-2CB5-46EC0186B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28" y="1270155"/>
            <a:ext cx="5583406" cy="421114"/>
          </a:xfrm>
        </p:spPr>
        <p:txBody>
          <a:bodyPr/>
          <a:lstStyle/>
          <a:p>
            <a:r>
              <a:rPr lang="en-GB" sz="2400" dirty="0"/>
              <a:t>Identifying Problems of Practice in Religious Education</a:t>
            </a:r>
            <a:br>
              <a:rPr lang="en-GB" b="0" dirty="0"/>
            </a:br>
            <a:br>
              <a:rPr lang="en-GB" dirty="0"/>
            </a:br>
            <a:endParaRPr lang="en-US" dirty="0"/>
          </a:p>
        </p:txBody>
      </p:sp>
      <p:pic>
        <p:nvPicPr>
          <p:cNvPr id="7" name="Picture Placeholder 6" descr="The Gilbert Scott Building">
            <a:extLst>
              <a:ext uri="{FF2B5EF4-FFF2-40B4-BE49-F238E27FC236}">
                <a16:creationId xmlns:a16="http://schemas.microsoft.com/office/drawing/2014/main" id="{DB5BEAD6-6574-E6A2-1828-3A0DA3E67D8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C974925-F013-A018-0743-7D02D9E69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5C2BBFF5-B428-7169-DF82-2D844B0A07A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15925" y="2527955"/>
            <a:ext cx="5862211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Focus on 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</a:rPr>
              <a:t>problems of practice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 shaping contemporary RE teaching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Grounded in research evidence from UK universities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Informed by Boeren, McMahon &amp; Coll’s (2024) thematic analysis of RE research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Aims to connect: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Research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Teacher voice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Advocacy for 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55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AAE62F-9D00-ABB2-89ED-8E8A76A76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A1B7035-10CA-EEBE-51FF-0EE7AB968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892A657-4DD0-AF64-AEB3-7846920CB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20525" y="1522786"/>
            <a:ext cx="5775476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Boeren, McMahon &amp; Coll (2024)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Examines REF 2021 submissions to 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Education (UoA23)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Identifies 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research outputs relating to religion and RE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Uses 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thematic analysis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to map: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is being researched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is missing or under‑represented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Raises questions about the future research agenda for RE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</a:b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Key insight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REF provides a snapshot of the 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“state of the art”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in RE research</a:t>
            </a:r>
          </a:p>
        </p:txBody>
      </p:sp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C54041F-95D6-4D45-FC87-D3FB675BD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036" y="406709"/>
            <a:ext cx="5235028" cy="523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02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C7334-C11C-7C99-D29D-18E6C0E95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42B4A-A4D0-3745-0EA7-955B2C96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059" y="380573"/>
            <a:ext cx="5583407" cy="421114"/>
          </a:xfrm>
        </p:spPr>
        <p:txBody>
          <a:bodyPr/>
          <a:lstStyle/>
          <a:p>
            <a:pPr algn="r"/>
            <a:r>
              <a:rPr lang="en-GB" sz="2400" b="0" dirty="0"/>
              <a:t>Emerging Themes in RE Research</a:t>
            </a:r>
            <a:br>
              <a:rPr lang="en-GB" b="0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DE975-AF16-01EB-D2DD-7F5E5C18E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59" y="1583394"/>
            <a:ext cx="11437187" cy="3691209"/>
          </a:xfrm>
        </p:spPr>
        <p:txBody>
          <a:bodyPr/>
          <a:lstStyle/>
          <a:p>
            <a:r>
              <a:rPr lang="en-GB" dirty="0"/>
              <a:t>The analysis highlights concentrations of research around:</a:t>
            </a:r>
          </a:p>
          <a:p>
            <a:endParaRPr lang="en-GB" dirty="0"/>
          </a:p>
          <a:p>
            <a:pPr marL="342900" indent="-342900">
              <a:buFont typeface="Wingdings" pitchFamily="2" charset="2"/>
              <a:buChar char="§"/>
            </a:pPr>
            <a:r>
              <a:rPr lang="en-GB" dirty="0"/>
              <a:t>Policy, systems and structures shaping RE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/>
              <a:t>Religion, education, and social diversity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/>
              <a:t>Curriculum knowledge and its framing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/>
              <a:t>The wider role of religion in education beyond RE lessons</a:t>
            </a:r>
          </a:p>
          <a:p>
            <a:endParaRPr lang="en-GB" sz="3200" b="1" dirty="0"/>
          </a:p>
          <a:p>
            <a:r>
              <a:rPr lang="en-GB" b="1" dirty="0"/>
              <a:t>Key takeaway:</a:t>
            </a:r>
            <a:endParaRPr lang="en-GB" dirty="0"/>
          </a:p>
          <a:p>
            <a:r>
              <a:rPr lang="en-GB" dirty="0"/>
              <a:t>Strong academic interest, but uneven coverage of classroom realities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9DEADE-1EFB-E927-3847-4F21A2B7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8A0C722-0CB1-7959-4D5B-18983F8D0D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flipH="1">
            <a:off x="12192000" y="0"/>
            <a:ext cx="45719" cy="68579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85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CA98D-4D48-2437-C1A1-BE28C408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1458259"/>
            <a:ext cx="8080668" cy="421114"/>
          </a:xfrm>
        </p:spPr>
        <p:txBody>
          <a:bodyPr/>
          <a:lstStyle/>
          <a:p>
            <a:r>
              <a:rPr lang="en-GB" dirty="0"/>
              <a:t>Where Are the Problems of Practice?</a:t>
            </a:r>
            <a:br>
              <a:rPr lang="en-GB" b="0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35662-5EA8-164F-7A45-1795B8FF6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10422425" cy="4200979"/>
          </a:xfrm>
        </p:spPr>
        <p:txBody>
          <a:bodyPr>
            <a:no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Limited visibility of teacher‑led and classroom‑based research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Disconnect between:</a:t>
            </a:r>
          </a:p>
          <a:p>
            <a:pPr marL="1257300" lvl="2" indent="-342900">
              <a:buFont typeface="Wingdings" pitchFamily="2" charset="2"/>
              <a:buChar char="v"/>
            </a:pPr>
            <a:r>
              <a:rPr lang="en-US" sz="2800" dirty="0"/>
              <a:t>Policy discourse</a:t>
            </a:r>
          </a:p>
          <a:p>
            <a:pPr marL="1257300" lvl="2" indent="-342900">
              <a:buFont typeface="Wingdings" pitchFamily="2" charset="2"/>
              <a:buChar char="v"/>
            </a:pPr>
            <a:r>
              <a:rPr lang="en-US" sz="2800" dirty="0"/>
              <a:t>Lived classroom challenges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RE often framed about teachers rather than with teachers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Uneven alignment between research priorities and school realities</a:t>
            </a:r>
          </a:p>
          <a:p>
            <a:endParaRPr lang="en-US" dirty="0"/>
          </a:p>
          <a:p>
            <a:r>
              <a:rPr lang="en-GB" b="1" dirty="0"/>
              <a:t>Key question</a:t>
            </a:r>
            <a:endParaRPr lang="en-GB" dirty="0"/>
          </a:p>
          <a:p>
            <a:r>
              <a:rPr lang="en-GB" dirty="0"/>
              <a:t>Whose voices shape the RE research agenda?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8606388-55F9-7191-D449-886BD556D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99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001DE-61BE-7D2B-A41C-22D325C8E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7844" y="380573"/>
            <a:ext cx="5839399" cy="421114"/>
          </a:xfrm>
        </p:spPr>
        <p:txBody>
          <a:bodyPr/>
          <a:lstStyle/>
          <a:p>
            <a:pPr algn="r"/>
            <a:r>
              <a:rPr lang="en-GB" b="0" dirty="0"/>
              <a:t>Connecting Themes to Practice</a:t>
            </a:r>
            <a:br>
              <a:rPr lang="en-GB" b="0" dirty="0"/>
            </a:b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A7C7E69-E523-E724-D6C1-03CB100D8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23DDDC3F-C492-5720-8D10-9EB410DB3A1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16560" y="1596255"/>
            <a:ext cx="11158405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Making the Research Meaningful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In small groups, consider: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Which themes resonate most with your RE context?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Which feel distant or missing?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How do these themes connect to: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Your pupils’ experiences?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Local challenges (time, status, diversity, accountability)?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Feedback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Identify 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1 strong connection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and 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1 concern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44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F003E-161D-5BC4-E2C2-D104CF15C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F24B2-82EE-5F57-95AE-5C44CF474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4585" y="380573"/>
            <a:ext cx="6077415" cy="421114"/>
          </a:xfrm>
        </p:spPr>
        <p:txBody>
          <a:bodyPr/>
          <a:lstStyle/>
          <a:p>
            <a:pPr algn="ctr"/>
            <a:r>
              <a:rPr lang="en-US" altLang="en-US" b="0" dirty="0">
                <a:solidFill>
                  <a:srgbClr val="000000"/>
                </a:solidFill>
              </a:rPr>
              <a:t>Research‑Led Teaching in 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FF7DF-99DA-47E6-64AF-16EE7F2F1E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603375"/>
            <a:ext cx="10422425" cy="4752975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Why This Matters for Practice</a:t>
            </a:r>
            <a:endParaRPr lang="en-US" altLang="en-US" sz="280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en-US" sz="2800" dirty="0">
                <a:solidFill>
                  <a:srgbClr val="000000"/>
                </a:solidFill>
              </a:rPr>
              <a:t>Research‑led teaching: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Strengthens professional confidence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curriculum justification and coherence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en-US" sz="2800" dirty="0">
                <a:solidFill>
                  <a:srgbClr val="000000"/>
                </a:solidFill>
              </a:rPr>
              <a:t>The article highlights the need to: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connect university research with schools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 teachers to 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research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en-US" sz="2800" dirty="0">
                <a:solidFill>
                  <a:srgbClr val="000000"/>
                </a:solidFill>
              </a:rPr>
              <a:t>How do you currently engage with RE research?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7FBA875-59B6-7FD5-F77B-898D076D3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64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A7C56-58B5-60D4-82CF-47949517E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31677-10EA-0F5A-1351-BBFF9C71B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059" y="380573"/>
            <a:ext cx="5583407" cy="421114"/>
          </a:xfrm>
        </p:spPr>
        <p:txBody>
          <a:bodyPr/>
          <a:lstStyle/>
          <a:p>
            <a:pPr algn="r"/>
            <a:br>
              <a:rPr lang="en-GB" b="0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E02848-9FF7-034B-36AA-7372B1C15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59" y="1583394"/>
            <a:ext cx="11437187" cy="369120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en-US" sz="2800" dirty="0"/>
              <a:t>Teacher voice is essential to: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dirty="0"/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Identifying authentic problems of practice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Challenging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marginalisation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RE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en-US" sz="2800" dirty="0"/>
              <a:t>Teacher‑informed research can act as: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 for curriculum time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for policy engagement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en-US" alt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/>
              <a:t>Challenge</a:t>
            </a:r>
            <a:endParaRPr lang="en-US" altLang="en-US" dirty="0"/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altLang="en-US" dirty="0"/>
              <a:t>What structures would enable stronger teacher agency in RE research?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3EDB8D0-E93B-C792-2E73-55A33E8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1B76B9-73B7-1BE5-1463-90F9B68173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flipH="1">
            <a:off x="12192000" y="0"/>
            <a:ext cx="45719" cy="68579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6DC9DC-4DCA-CFA8-45FF-2520720D0395}"/>
              </a:ext>
            </a:extLst>
          </p:cNvPr>
          <p:cNvSpPr txBox="1"/>
          <p:nvPr/>
        </p:nvSpPr>
        <p:spPr>
          <a:xfrm>
            <a:off x="5391919" y="184890"/>
            <a:ext cx="66656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0" dirty="0">
                <a:solidFill>
                  <a:schemeClr val="bg1"/>
                </a:solidFill>
              </a:rPr>
              <a:t>Teacher Voice, Agency &amp; Advocacy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64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versity of Glasgow colours">
      <a:dk1>
        <a:srgbClr val="011451"/>
      </a:dk1>
      <a:lt1>
        <a:srgbClr val="FFFFFF"/>
      </a:lt1>
      <a:dk2>
        <a:srgbClr val="000000"/>
      </a:dk2>
      <a:lt2>
        <a:srgbClr val="E8E8E8"/>
      </a:lt2>
      <a:accent1>
        <a:srgbClr val="011451"/>
      </a:accent1>
      <a:accent2>
        <a:srgbClr val="F2D25C"/>
      </a:accent2>
      <a:accent3>
        <a:srgbClr val="4DBBC6"/>
      </a:accent3>
      <a:accent4>
        <a:srgbClr val="E98BAF"/>
      </a:accent4>
      <a:accent5>
        <a:srgbClr val="A5A1CE"/>
      </a:accent5>
      <a:accent6>
        <a:srgbClr val="81C071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667</Words>
  <Application>Microsoft Macintosh PowerPoint</Application>
  <PresentationFormat>Widescreen</PresentationFormat>
  <Paragraphs>128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Arial</vt:lpstr>
      <vt:lpstr>Wingdings</vt:lpstr>
      <vt:lpstr>Office Theme</vt:lpstr>
      <vt:lpstr>St Andrew’s Foundation for Catholic Teacher Education </vt:lpstr>
      <vt:lpstr>What would a research agenda shaped by RE teachers look like? </vt:lpstr>
      <vt:lpstr>Identifying Problems of Practice in Religious Education  </vt:lpstr>
      <vt:lpstr>Boeren, McMahon &amp; Coll (2024)  Examines REF 2021 submissions to Education (UoA23) Identifies research outputs relating to religion and RE Uses thematic analysis to map: What is being researched What is missing or under‑represented Raises questions about the future research agenda for RE   Key insight REF provides a snapshot of the “state of the art” in RE research</vt:lpstr>
      <vt:lpstr>Emerging Themes in RE Research </vt:lpstr>
      <vt:lpstr>Where Are the Problems of Practice? </vt:lpstr>
      <vt:lpstr>Connecting Themes to Practice </vt:lpstr>
      <vt:lpstr>Research‑Led Teaching in RE</vt:lpstr>
      <vt:lpstr> </vt:lpstr>
      <vt:lpstr>Towards a Future Research Agenda </vt:lpstr>
      <vt:lpstr>PowerPoint Presentation</vt:lpstr>
      <vt:lpstr>Aim of the CfTE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Hedvanio Bezerra</dc:creator>
  <cp:lastModifiedBy>Margery McMahon</cp:lastModifiedBy>
  <cp:revision>10</cp:revision>
  <cp:lastPrinted>2026-05-11T10:41:30Z</cp:lastPrinted>
  <dcterms:created xsi:type="dcterms:W3CDTF">2024-08-08T12:20:54Z</dcterms:created>
  <dcterms:modified xsi:type="dcterms:W3CDTF">2026-05-11T10:55:06Z</dcterms:modified>
</cp:coreProperties>
</file>