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3" r:id="rId16"/>
    <p:sldId id="270" r:id="rId17"/>
    <p:sldId id="271" r:id="rId18"/>
  </p:sldIdLst>
  <p:sldSz cx="18288000" cy="10287000"/>
  <p:notesSz cx="6858000" cy="9144000"/>
  <p:embeddedFontLst>
    <p:embeddedFont>
      <p:font typeface="Crusoe Text Bold" panose="020B0604020202020204" charset="0"/>
      <p:regular r:id="rId20"/>
    </p:embeddedFont>
    <p:embeddedFont>
      <p:font typeface="DM Sans" pitchFamily="2" charset="0"/>
      <p:regular r:id="rId21"/>
      <p:bold r:id="rId22"/>
      <p:italic r:id="rId23"/>
      <p:boldItalic r:id="rId24"/>
    </p:embeddedFont>
    <p:embeddedFont>
      <p:font typeface="DM Sans Italics" panose="020B0604020202020204" charset="0"/>
      <p:regular r:id="rId25"/>
    </p:embeddedFont>
    <p:embeddedFont>
      <p:font typeface="Funtastic" panose="020B0604020202020204" charset="0"/>
      <p:regular r:id="rId26"/>
    </p:embeddedFont>
    <p:embeddedFont>
      <p:font typeface="Open Sans" panose="020B0606030504020204" pitchFamily="34" charset="0"/>
      <p:regular r:id="rId27"/>
      <p:bold r:id="rId28"/>
      <p:italic r:id="rId29"/>
      <p:boldItalic r:id="rId30"/>
    </p:embeddedFont>
    <p:embeddedFont>
      <p:font typeface="Open Sans Bold" panose="020B080603050402020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8B8932-3C48-47AC-A905-F4DEF7270856}" v="194" dt="2026-04-30T12:25:41.9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7" d="100"/>
          <a:sy n="37" d="100"/>
        </p:scale>
        <p:origin x="1060" y="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21" Type="http://schemas.openxmlformats.org/officeDocument/2006/relationships/font" Target="fonts/font2.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laith Payne" userId="e73bfb9b-82fe-4729-a8d2-909d3107fc56" providerId="ADAL" clId="{D21E5CC3-421D-44C5-A6FD-51AC9D4FBADA}"/>
    <pc:docChg chg="custSel addSld delSld modSld">
      <pc:chgData name="Orlaith Payne" userId="e73bfb9b-82fe-4729-a8d2-909d3107fc56" providerId="ADAL" clId="{D21E5CC3-421D-44C5-A6FD-51AC9D4FBADA}" dt="2026-04-30T12:25:51.603" v="312" actId="1076"/>
      <pc:docMkLst>
        <pc:docMk/>
      </pc:docMkLst>
      <pc:sldChg chg="modSp mod">
        <pc:chgData name="Orlaith Payne" userId="e73bfb9b-82fe-4729-a8d2-909d3107fc56" providerId="ADAL" clId="{D21E5CC3-421D-44C5-A6FD-51AC9D4FBADA}" dt="2026-04-30T12:10:47.686" v="227" actId="1076"/>
        <pc:sldMkLst>
          <pc:docMk/>
          <pc:sldMk cId="0" sldId="256"/>
        </pc:sldMkLst>
        <pc:spChg chg="mod">
          <ac:chgData name="Orlaith Payne" userId="e73bfb9b-82fe-4729-a8d2-909d3107fc56" providerId="ADAL" clId="{D21E5CC3-421D-44C5-A6FD-51AC9D4FBADA}" dt="2026-04-30T12:10:36.204" v="225" actId="1076"/>
          <ac:spMkLst>
            <pc:docMk/>
            <pc:sldMk cId="0" sldId="256"/>
            <ac:spMk id="6" creationId="{00000000-0000-0000-0000-000000000000}"/>
          </ac:spMkLst>
        </pc:spChg>
        <pc:spChg chg="mod">
          <ac:chgData name="Orlaith Payne" userId="e73bfb9b-82fe-4729-a8d2-909d3107fc56" providerId="ADAL" clId="{D21E5CC3-421D-44C5-A6FD-51AC9D4FBADA}" dt="2026-04-30T12:10:47.686" v="227" actId="1076"/>
          <ac:spMkLst>
            <pc:docMk/>
            <pc:sldMk cId="0" sldId="256"/>
            <ac:spMk id="8" creationId="{00000000-0000-0000-0000-000000000000}"/>
          </ac:spMkLst>
        </pc:spChg>
        <pc:spChg chg="mod">
          <ac:chgData name="Orlaith Payne" userId="e73bfb9b-82fe-4729-a8d2-909d3107fc56" providerId="ADAL" clId="{D21E5CC3-421D-44C5-A6FD-51AC9D4FBADA}" dt="2026-04-30T12:10:41.630" v="226" actId="1076"/>
          <ac:spMkLst>
            <pc:docMk/>
            <pc:sldMk cId="0" sldId="256"/>
            <ac:spMk id="9" creationId="{00000000-0000-0000-0000-000000000000}"/>
          </ac:spMkLst>
        </pc:spChg>
      </pc:sldChg>
      <pc:sldChg chg="modAnim">
        <pc:chgData name="Orlaith Payne" userId="e73bfb9b-82fe-4729-a8d2-909d3107fc56" providerId="ADAL" clId="{D21E5CC3-421D-44C5-A6FD-51AC9D4FBADA}" dt="2026-04-30T11:58:03.365" v="3"/>
        <pc:sldMkLst>
          <pc:docMk/>
          <pc:sldMk cId="0" sldId="257"/>
        </pc:sldMkLst>
      </pc:sldChg>
      <pc:sldChg chg="modAnim">
        <pc:chgData name="Orlaith Payne" userId="e73bfb9b-82fe-4729-a8d2-909d3107fc56" providerId="ADAL" clId="{D21E5CC3-421D-44C5-A6FD-51AC9D4FBADA}" dt="2026-04-30T11:58:13.522" v="5"/>
        <pc:sldMkLst>
          <pc:docMk/>
          <pc:sldMk cId="0" sldId="258"/>
        </pc:sldMkLst>
      </pc:sldChg>
      <pc:sldChg chg="modSp mod modAnim">
        <pc:chgData name="Orlaith Payne" userId="e73bfb9b-82fe-4729-a8d2-909d3107fc56" providerId="ADAL" clId="{D21E5CC3-421D-44C5-A6FD-51AC9D4FBADA}" dt="2026-04-30T12:09:00.350" v="189" actId="1076"/>
        <pc:sldMkLst>
          <pc:docMk/>
          <pc:sldMk cId="0" sldId="259"/>
        </pc:sldMkLst>
        <pc:spChg chg="mod">
          <ac:chgData name="Orlaith Payne" userId="e73bfb9b-82fe-4729-a8d2-909d3107fc56" providerId="ADAL" clId="{D21E5CC3-421D-44C5-A6FD-51AC9D4FBADA}" dt="2026-04-30T11:58:36.903" v="13" actId="1076"/>
          <ac:spMkLst>
            <pc:docMk/>
            <pc:sldMk cId="0" sldId="259"/>
            <ac:spMk id="3" creationId="{00000000-0000-0000-0000-000000000000}"/>
          </ac:spMkLst>
        </pc:spChg>
        <pc:spChg chg="mod">
          <ac:chgData name="Orlaith Payne" userId="e73bfb9b-82fe-4729-a8d2-909d3107fc56" providerId="ADAL" clId="{D21E5CC3-421D-44C5-A6FD-51AC9D4FBADA}" dt="2026-04-30T12:09:00.350" v="189" actId="1076"/>
          <ac:spMkLst>
            <pc:docMk/>
            <pc:sldMk cId="0" sldId="259"/>
            <ac:spMk id="6" creationId="{00000000-0000-0000-0000-000000000000}"/>
          </ac:spMkLst>
        </pc:spChg>
      </pc:sldChg>
      <pc:sldChg chg="modAnim">
        <pc:chgData name="Orlaith Payne" userId="e73bfb9b-82fe-4729-a8d2-909d3107fc56" providerId="ADAL" clId="{D21E5CC3-421D-44C5-A6FD-51AC9D4FBADA}" dt="2026-04-30T11:59:04.831" v="19"/>
        <pc:sldMkLst>
          <pc:docMk/>
          <pc:sldMk cId="0" sldId="260"/>
        </pc:sldMkLst>
      </pc:sldChg>
      <pc:sldChg chg="modSp modAnim">
        <pc:chgData name="Orlaith Payne" userId="e73bfb9b-82fe-4729-a8d2-909d3107fc56" providerId="ADAL" clId="{D21E5CC3-421D-44C5-A6FD-51AC9D4FBADA}" dt="2026-04-30T11:59:30.420" v="24" actId="20577"/>
        <pc:sldMkLst>
          <pc:docMk/>
          <pc:sldMk cId="0" sldId="261"/>
        </pc:sldMkLst>
        <pc:spChg chg="mod">
          <ac:chgData name="Orlaith Payne" userId="e73bfb9b-82fe-4729-a8d2-909d3107fc56" providerId="ADAL" clId="{D21E5CC3-421D-44C5-A6FD-51AC9D4FBADA}" dt="2026-04-30T11:59:30.420" v="24" actId="20577"/>
          <ac:spMkLst>
            <pc:docMk/>
            <pc:sldMk cId="0" sldId="261"/>
            <ac:spMk id="6" creationId="{00000000-0000-0000-0000-000000000000}"/>
          </ac:spMkLst>
        </pc:spChg>
      </pc:sldChg>
      <pc:sldChg chg="modSp modAnim">
        <pc:chgData name="Orlaith Payne" userId="e73bfb9b-82fe-4729-a8d2-909d3107fc56" providerId="ADAL" clId="{D21E5CC3-421D-44C5-A6FD-51AC9D4FBADA}" dt="2026-04-30T11:59:58.992" v="29"/>
        <pc:sldMkLst>
          <pc:docMk/>
          <pc:sldMk cId="0" sldId="262"/>
        </pc:sldMkLst>
        <pc:spChg chg="mod">
          <ac:chgData name="Orlaith Payne" userId="e73bfb9b-82fe-4729-a8d2-909d3107fc56" providerId="ADAL" clId="{D21E5CC3-421D-44C5-A6FD-51AC9D4FBADA}" dt="2026-04-30T11:59:51.409" v="27" actId="313"/>
          <ac:spMkLst>
            <pc:docMk/>
            <pc:sldMk cId="0" sldId="262"/>
            <ac:spMk id="7" creationId="{00000000-0000-0000-0000-000000000000}"/>
          </ac:spMkLst>
        </pc:spChg>
      </pc:sldChg>
      <pc:sldChg chg="modSp mod modAnim">
        <pc:chgData name="Orlaith Payne" userId="e73bfb9b-82fe-4729-a8d2-909d3107fc56" providerId="ADAL" clId="{D21E5CC3-421D-44C5-A6FD-51AC9D4FBADA}" dt="2026-04-30T12:00:45.714" v="43" actId="20577"/>
        <pc:sldMkLst>
          <pc:docMk/>
          <pc:sldMk cId="0" sldId="263"/>
        </pc:sldMkLst>
        <pc:spChg chg="mod">
          <ac:chgData name="Orlaith Payne" userId="e73bfb9b-82fe-4729-a8d2-909d3107fc56" providerId="ADAL" clId="{D21E5CC3-421D-44C5-A6FD-51AC9D4FBADA}" dt="2026-04-30T12:00:45.714" v="43" actId="20577"/>
          <ac:spMkLst>
            <pc:docMk/>
            <pc:sldMk cId="0" sldId="263"/>
            <ac:spMk id="6" creationId="{00000000-0000-0000-0000-000000000000}"/>
          </ac:spMkLst>
        </pc:spChg>
      </pc:sldChg>
      <pc:sldChg chg="modSp modAnim">
        <pc:chgData name="Orlaith Payne" userId="e73bfb9b-82fe-4729-a8d2-909d3107fc56" providerId="ADAL" clId="{D21E5CC3-421D-44C5-A6FD-51AC9D4FBADA}" dt="2026-04-30T12:01:02.726" v="49" actId="20577"/>
        <pc:sldMkLst>
          <pc:docMk/>
          <pc:sldMk cId="0" sldId="264"/>
        </pc:sldMkLst>
        <pc:spChg chg="mod">
          <ac:chgData name="Orlaith Payne" userId="e73bfb9b-82fe-4729-a8d2-909d3107fc56" providerId="ADAL" clId="{D21E5CC3-421D-44C5-A6FD-51AC9D4FBADA}" dt="2026-04-30T12:01:02.726" v="49" actId="20577"/>
          <ac:spMkLst>
            <pc:docMk/>
            <pc:sldMk cId="0" sldId="264"/>
            <ac:spMk id="5" creationId="{00000000-0000-0000-0000-000000000000}"/>
          </ac:spMkLst>
        </pc:spChg>
      </pc:sldChg>
      <pc:sldChg chg="modAnim">
        <pc:chgData name="Orlaith Payne" userId="e73bfb9b-82fe-4729-a8d2-909d3107fc56" providerId="ADAL" clId="{D21E5CC3-421D-44C5-A6FD-51AC9D4FBADA}" dt="2026-04-30T12:01:20.947" v="51"/>
        <pc:sldMkLst>
          <pc:docMk/>
          <pc:sldMk cId="0" sldId="265"/>
        </pc:sldMkLst>
      </pc:sldChg>
      <pc:sldChg chg="modSp mod modAnim">
        <pc:chgData name="Orlaith Payne" userId="e73bfb9b-82fe-4729-a8d2-909d3107fc56" providerId="ADAL" clId="{D21E5CC3-421D-44C5-A6FD-51AC9D4FBADA}" dt="2026-04-30T12:05:25.520" v="128"/>
        <pc:sldMkLst>
          <pc:docMk/>
          <pc:sldMk cId="0" sldId="266"/>
        </pc:sldMkLst>
        <pc:spChg chg="mod">
          <ac:chgData name="Orlaith Payne" userId="e73bfb9b-82fe-4729-a8d2-909d3107fc56" providerId="ADAL" clId="{D21E5CC3-421D-44C5-A6FD-51AC9D4FBADA}" dt="2026-04-30T12:01:55.973" v="103" actId="1076"/>
          <ac:spMkLst>
            <pc:docMk/>
            <pc:sldMk cId="0" sldId="266"/>
            <ac:spMk id="16" creationId="{00000000-0000-0000-0000-000000000000}"/>
          </ac:spMkLst>
        </pc:spChg>
      </pc:sldChg>
      <pc:sldChg chg="modAnim">
        <pc:chgData name="Orlaith Payne" userId="e73bfb9b-82fe-4729-a8d2-909d3107fc56" providerId="ADAL" clId="{D21E5CC3-421D-44C5-A6FD-51AC9D4FBADA}" dt="2026-04-30T12:06:27.465" v="139"/>
        <pc:sldMkLst>
          <pc:docMk/>
          <pc:sldMk cId="0" sldId="267"/>
        </pc:sldMkLst>
      </pc:sldChg>
      <pc:sldChg chg="modAnim">
        <pc:chgData name="Orlaith Payne" userId="e73bfb9b-82fe-4729-a8d2-909d3107fc56" providerId="ADAL" clId="{D21E5CC3-421D-44C5-A6FD-51AC9D4FBADA}" dt="2026-04-30T12:07:16.468" v="151"/>
        <pc:sldMkLst>
          <pc:docMk/>
          <pc:sldMk cId="0" sldId="268"/>
        </pc:sldMkLst>
      </pc:sldChg>
      <pc:sldChg chg="modAnim">
        <pc:chgData name="Orlaith Payne" userId="e73bfb9b-82fe-4729-a8d2-909d3107fc56" providerId="ADAL" clId="{D21E5CC3-421D-44C5-A6FD-51AC9D4FBADA}" dt="2026-04-30T12:02:35.901" v="114"/>
        <pc:sldMkLst>
          <pc:docMk/>
          <pc:sldMk cId="0" sldId="269"/>
        </pc:sldMkLst>
      </pc:sldChg>
      <pc:sldChg chg="addSp delSp modSp mod">
        <pc:chgData name="Orlaith Payne" userId="e73bfb9b-82fe-4729-a8d2-909d3107fc56" providerId="ADAL" clId="{D21E5CC3-421D-44C5-A6FD-51AC9D4FBADA}" dt="2026-04-30T12:25:15.466" v="296" actId="21"/>
        <pc:sldMkLst>
          <pc:docMk/>
          <pc:sldMk cId="0" sldId="271"/>
        </pc:sldMkLst>
        <pc:spChg chg="del mod">
          <ac:chgData name="Orlaith Payne" userId="e73bfb9b-82fe-4729-a8d2-909d3107fc56" providerId="ADAL" clId="{D21E5CC3-421D-44C5-A6FD-51AC9D4FBADA}" dt="2026-04-30T12:25:15.466" v="296" actId="21"/>
          <ac:spMkLst>
            <pc:docMk/>
            <pc:sldMk cId="0" sldId="271"/>
            <ac:spMk id="3" creationId="{00000000-0000-0000-0000-000000000000}"/>
          </ac:spMkLst>
        </pc:spChg>
        <pc:spChg chg="add mod">
          <ac:chgData name="Orlaith Payne" userId="e73bfb9b-82fe-4729-a8d2-909d3107fc56" providerId="ADAL" clId="{D21E5CC3-421D-44C5-A6FD-51AC9D4FBADA}" dt="2026-04-30T12:25:05.371" v="294"/>
          <ac:spMkLst>
            <pc:docMk/>
            <pc:sldMk cId="0" sldId="271"/>
            <ac:spMk id="8" creationId="{B67142F2-A7F4-5CB6-D2D0-1BD1D8B38D72}"/>
          </ac:spMkLst>
        </pc:spChg>
      </pc:sldChg>
      <pc:sldChg chg="new del">
        <pc:chgData name="Orlaith Payne" userId="e73bfb9b-82fe-4729-a8d2-909d3107fc56" providerId="ADAL" clId="{D21E5CC3-421D-44C5-A6FD-51AC9D4FBADA}" dt="2026-04-30T12:08:15.728" v="154" actId="47"/>
        <pc:sldMkLst>
          <pc:docMk/>
          <pc:sldMk cId="2103920371" sldId="272"/>
        </pc:sldMkLst>
      </pc:sldChg>
      <pc:sldChg chg="addSp delSp modSp add mod delAnim modAnim">
        <pc:chgData name="Orlaith Payne" userId="e73bfb9b-82fe-4729-a8d2-909d3107fc56" providerId="ADAL" clId="{D21E5CC3-421D-44C5-A6FD-51AC9D4FBADA}" dt="2026-04-30T12:25:51.603" v="312" actId="1076"/>
        <pc:sldMkLst>
          <pc:docMk/>
          <pc:sldMk cId="2302447915" sldId="273"/>
        </pc:sldMkLst>
        <pc:spChg chg="del">
          <ac:chgData name="Orlaith Payne" userId="e73bfb9b-82fe-4729-a8d2-909d3107fc56" providerId="ADAL" clId="{D21E5CC3-421D-44C5-A6FD-51AC9D4FBADA}" dt="2026-04-30T12:08:34.147" v="183" actId="478"/>
          <ac:spMkLst>
            <pc:docMk/>
            <pc:sldMk cId="2302447915" sldId="273"/>
            <ac:spMk id="2" creationId="{18E4E0ED-DC21-9EDF-0210-DF3BCE4F0B34}"/>
          </ac:spMkLst>
        </pc:spChg>
        <pc:spChg chg="mod">
          <ac:chgData name="Orlaith Payne" userId="e73bfb9b-82fe-4729-a8d2-909d3107fc56" providerId="ADAL" clId="{D21E5CC3-421D-44C5-A6FD-51AC9D4FBADA}" dt="2026-04-30T12:23:13.919" v="230" actId="1076"/>
          <ac:spMkLst>
            <pc:docMk/>
            <pc:sldMk cId="2302447915" sldId="273"/>
            <ac:spMk id="3" creationId="{739E388E-3D10-97B8-7C0D-AEDC88F3CB5D}"/>
          </ac:spMkLst>
        </pc:spChg>
        <pc:spChg chg="mod">
          <ac:chgData name="Orlaith Payne" userId="e73bfb9b-82fe-4729-a8d2-909d3107fc56" providerId="ADAL" clId="{D21E5CC3-421D-44C5-A6FD-51AC9D4FBADA}" dt="2026-04-30T12:08:53.117" v="186" actId="1076"/>
          <ac:spMkLst>
            <pc:docMk/>
            <pc:sldMk cId="2302447915" sldId="273"/>
            <ac:spMk id="4" creationId="{81C8CDFF-A7EF-545F-3711-EBD6A85810AA}"/>
          </ac:spMkLst>
        </pc:spChg>
        <pc:spChg chg="mod">
          <ac:chgData name="Orlaith Payne" userId="e73bfb9b-82fe-4729-a8d2-909d3107fc56" providerId="ADAL" clId="{D21E5CC3-421D-44C5-A6FD-51AC9D4FBADA}" dt="2026-04-30T12:25:34.070" v="300" actId="1076"/>
          <ac:spMkLst>
            <pc:docMk/>
            <pc:sldMk cId="2302447915" sldId="273"/>
            <ac:spMk id="5" creationId="{76F4E7B1-03AA-257F-1103-BBBD77FBA176}"/>
          </ac:spMkLst>
        </pc:spChg>
        <pc:spChg chg="del mod">
          <ac:chgData name="Orlaith Payne" userId="e73bfb9b-82fe-4729-a8d2-909d3107fc56" providerId="ADAL" clId="{D21E5CC3-421D-44C5-A6FD-51AC9D4FBADA}" dt="2026-04-30T12:08:32.082" v="182" actId="478"/>
          <ac:spMkLst>
            <pc:docMk/>
            <pc:sldMk cId="2302447915" sldId="273"/>
            <ac:spMk id="6" creationId="{A0D7778A-D44E-FF94-8DF1-6B4B7DB029C3}"/>
          </ac:spMkLst>
        </pc:spChg>
        <pc:spChg chg="del">
          <ac:chgData name="Orlaith Payne" userId="e73bfb9b-82fe-4729-a8d2-909d3107fc56" providerId="ADAL" clId="{D21E5CC3-421D-44C5-A6FD-51AC9D4FBADA}" dt="2026-04-30T12:08:55.411" v="188" actId="478"/>
          <ac:spMkLst>
            <pc:docMk/>
            <pc:sldMk cId="2302447915" sldId="273"/>
            <ac:spMk id="7" creationId="{B640D119-8B92-D196-8E53-D51314FA8A47}"/>
          </ac:spMkLst>
        </pc:spChg>
        <pc:spChg chg="mod">
          <ac:chgData name="Orlaith Payne" userId="e73bfb9b-82fe-4729-a8d2-909d3107fc56" providerId="ADAL" clId="{D21E5CC3-421D-44C5-A6FD-51AC9D4FBADA}" dt="2026-04-30T12:25:51.603" v="312" actId="1076"/>
          <ac:spMkLst>
            <pc:docMk/>
            <pc:sldMk cId="2302447915" sldId="273"/>
            <ac:spMk id="8" creationId="{E3E6996F-AC42-C0CF-7320-25B0DF76604F}"/>
          </ac:spMkLst>
        </pc:spChg>
        <pc:spChg chg="add mod">
          <ac:chgData name="Orlaith Payne" userId="e73bfb9b-82fe-4729-a8d2-909d3107fc56" providerId="ADAL" clId="{D21E5CC3-421D-44C5-A6FD-51AC9D4FBADA}" dt="2026-04-30T12:25:20.727" v="298" actId="1076"/>
          <ac:spMkLst>
            <pc:docMk/>
            <pc:sldMk cId="2302447915" sldId="273"/>
            <ac:spMk id="9" creationId="{D4158116-539A-A232-6CED-01872AC96840}"/>
          </ac:spMkLst>
        </pc:spChg>
        <pc:spChg chg="add del mod">
          <ac:chgData name="Orlaith Payne" userId="e73bfb9b-82fe-4729-a8d2-909d3107fc56" providerId="ADAL" clId="{D21E5CC3-421D-44C5-A6FD-51AC9D4FBADA}" dt="2026-04-30T12:24:49.766" v="289" actId="478"/>
          <ac:spMkLst>
            <pc:docMk/>
            <pc:sldMk cId="2302447915" sldId="273"/>
            <ac:spMk id="10" creationId="{A877C4C2-EC80-2ADA-C0EA-5D4CADFAE53C}"/>
          </ac:spMkLst>
        </pc:spChg>
        <pc:spChg chg="add">
          <ac:chgData name="Orlaith Payne" userId="e73bfb9b-82fe-4729-a8d2-909d3107fc56" providerId="ADAL" clId="{D21E5CC3-421D-44C5-A6FD-51AC9D4FBADA}" dt="2026-04-30T12:22:59.620" v="228"/>
          <ac:spMkLst>
            <pc:docMk/>
            <pc:sldMk cId="2302447915" sldId="273"/>
            <ac:spMk id="11" creationId="{956CD9C5-907C-CB5D-04EE-DFEBC8248DF5}"/>
          </ac:spMkLst>
        </pc:spChg>
        <pc:spChg chg="add mod">
          <ac:chgData name="Orlaith Payne" userId="e73bfb9b-82fe-4729-a8d2-909d3107fc56" providerId="ADAL" clId="{D21E5CC3-421D-44C5-A6FD-51AC9D4FBADA}" dt="2026-04-30T12:23:06.031" v="229"/>
          <ac:spMkLst>
            <pc:docMk/>
            <pc:sldMk cId="2302447915" sldId="273"/>
            <ac:spMk id="12" creationId="{C827DE5D-926F-F882-339F-EC878B73F31D}"/>
          </ac:spMkLst>
        </pc:spChg>
        <pc:spChg chg="add mod">
          <ac:chgData name="Orlaith Payne" userId="e73bfb9b-82fe-4729-a8d2-909d3107fc56" providerId="ADAL" clId="{D21E5CC3-421D-44C5-A6FD-51AC9D4FBADA}" dt="2026-04-30T12:25:23.875" v="299" actId="1076"/>
          <ac:spMkLst>
            <pc:docMk/>
            <pc:sldMk cId="2302447915" sldId="273"/>
            <ac:spMk id="15" creationId="{00000000-0000-0000-0000-000000000000}"/>
          </ac:spMkLst>
        </pc:spChg>
        <pc:picChg chg="add mod">
          <ac:chgData name="Orlaith Payne" userId="e73bfb9b-82fe-4729-a8d2-909d3107fc56" providerId="ADAL" clId="{D21E5CC3-421D-44C5-A6FD-51AC9D4FBADA}" dt="2026-04-30T12:24:51.953" v="290" actId="1076"/>
          <ac:picMkLst>
            <pc:docMk/>
            <pc:sldMk cId="2302447915" sldId="273"/>
            <ac:picMk id="14" creationId="{862FBAB0-FD6A-4C86-E6F3-A0158667DF0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4C204E-A640-4E9D-8E54-E50246C66675}" type="datetimeFigureOut">
              <a:rPr lang="en-GB" smtClean="0"/>
              <a:t>30/04/2026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D93922-E269-45F4-8DEB-04704579D459}" type="slidenum">
              <a:rPr lang="en-GB" smtClean="0"/>
              <a:t>‹#›</a:t>
            </a:fld>
            <a:endParaRPr lang="en-GB"/>
          </a:p>
        </p:txBody>
      </p:sp>
    </p:spTree>
    <p:extLst>
      <p:ext uri="{BB962C8B-B14F-4D97-AF65-F5344CB8AC3E}">
        <p14:creationId xmlns:p14="http://schemas.microsoft.com/office/powerpoint/2010/main" val="2700903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7D93922-E269-45F4-8DEB-04704579D459}" type="slidenum">
              <a:rPr lang="en-GB" smtClean="0"/>
              <a:t>17</a:t>
            </a:fld>
            <a:endParaRPr lang="en-GB"/>
          </a:p>
        </p:txBody>
      </p:sp>
    </p:spTree>
    <p:extLst>
      <p:ext uri="{BB962C8B-B14F-4D97-AF65-F5344CB8AC3E}">
        <p14:creationId xmlns:p14="http://schemas.microsoft.com/office/powerpoint/2010/main" val="1857731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1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7.png"/><Relationship Id="rId4" Type="http://schemas.openxmlformats.org/officeDocument/2006/relationships/image" Target="../media/image6.svg"/></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3.svg"/></Relationships>
</file>

<file path=ppt/slides/_rels/slide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4.sv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1D8F6"/>
        </a:solidFill>
        <a:effectLst/>
      </p:bgPr>
    </p:bg>
    <p:spTree>
      <p:nvGrpSpPr>
        <p:cNvPr id="1" name=""/>
        <p:cNvGrpSpPr/>
        <p:nvPr/>
      </p:nvGrpSpPr>
      <p:grpSpPr>
        <a:xfrm>
          <a:off x="0" y="0"/>
          <a:ext cx="0" cy="0"/>
          <a:chOff x="0" y="0"/>
          <a:chExt cx="0" cy="0"/>
        </a:xfrm>
      </p:grpSpPr>
      <p:sp>
        <p:nvSpPr>
          <p:cNvPr id="2" name="Freeform 2"/>
          <p:cNvSpPr/>
          <p:nvPr/>
        </p:nvSpPr>
        <p:spPr>
          <a:xfrm flipH="1">
            <a:off x="0" y="0"/>
            <a:ext cx="6166594" cy="4114800"/>
          </a:xfrm>
          <a:custGeom>
            <a:avLst/>
            <a:gdLst/>
            <a:ahLst/>
            <a:cxnLst/>
            <a:rect l="l" t="t" r="r" b="b"/>
            <a:pathLst>
              <a:path w="6166594" h="4114800">
                <a:moveTo>
                  <a:pt x="6166594" y="0"/>
                </a:moveTo>
                <a:lnTo>
                  <a:pt x="0" y="0"/>
                </a:lnTo>
                <a:lnTo>
                  <a:pt x="0" y="4114800"/>
                </a:lnTo>
                <a:lnTo>
                  <a:pt x="6166594" y="4114800"/>
                </a:lnTo>
                <a:lnTo>
                  <a:pt x="6166594"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flipV="1">
            <a:off x="12121406" y="6172200"/>
            <a:ext cx="6166594" cy="4114800"/>
          </a:xfrm>
          <a:custGeom>
            <a:avLst/>
            <a:gdLst/>
            <a:ahLst/>
            <a:cxnLst/>
            <a:rect l="l" t="t" r="r" b="b"/>
            <a:pathLst>
              <a:path w="6166594" h="4114800">
                <a:moveTo>
                  <a:pt x="0" y="4114800"/>
                </a:moveTo>
                <a:lnTo>
                  <a:pt x="6166594" y="4114800"/>
                </a:lnTo>
                <a:lnTo>
                  <a:pt x="6166594" y="0"/>
                </a:lnTo>
                <a:lnTo>
                  <a:pt x="0" y="0"/>
                </a:lnTo>
                <a:lnTo>
                  <a:pt x="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4" name="Freeform 4"/>
          <p:cNvSpPr/>
          <p:nvPr/>
        </p:nvSpPr>
        <p:spPr>
          <a:xfrm rot="3771172">
            <a:off x="-548694" y="5784514"/>
            <a:ext cx="3699255" cy="7480112"/>
          </a:xfrm>
          <a:custGeom>
            <a:avLst/>
            <a:gdLst/>
            <a:ahLst/>
            <a:cxnLst/>
            <a:rect l="l" t="t" r="r" b="b"/>
            <a:pathLst>
              <a:path w="3699255" h="7480112">
                <a:moveTo>
                  <a:pt x="0" y="0"/>
                </a:moveTo>
                <a:lnTo>
                  <a:pt x="3699255" y="0"/>
                </a:lnTo>
                <a:lnTo>
                  <a:pt x="3699255" y="7480111"/>
                </a:lnTo>
                <a:lnTo>
                  <a:pt x="0" y="748011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rot="-792270" flipH="1">
            <a:off x="754042" y="171316"/>
            <a:ext cx="2691058" cy="3273353"/>
          </a:xfrm>
          <a:custGeom>
            <a:avLst/>
            <a:gdLst/>
            <a:ahLst/>
            <a:cxnLst/>
            <a:rect l="l" t="t" r="r" b="b"/>
            <a:pathLst>
              <a:path w="2691058" h="3273353">
                <a:moveTo>
                  <a:pt x="2691059" y="0"/>
                </a:moveTo>
                <a:lnTo>
                  <a:pt x="0" y="0"/>
                </a:lnTo>
                <a:lnTo>
                  <a:pt x="0" y="3273353"/>
                </a:lnTo>
                <a:lnTo>
                  <a:pt x="2691059" y="3273353"/>
                </a:lnTo>
                <a:lnTo>
                  <a:pt x="2691059"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TextBox 6"/>
          <p:cNvSpPr txBox="1"/>
          <p:nvPr/>
        </p:nvSpPr>
        <p:spPr>
          <a:xfrm>
            <a:off x="2553372" y="2924279"/>
            <a:ext cx="14214103" cy="2975173"/>
          </a:xfrm>
          <a:prstGeom prst="rect">
            <a:avLst/>
          </a:prstGeom>
        </p:spPr>
        <p:txBody>
          <a:bodyPr wrap="square" lIns="0" tIns="0" rIns="0" bIns="0" rtlCol="0" anchor="t">
            <a:spAutoFit/>
          </a:bodyPr>
          <a:lstStyle/>
          <a:p>
            <a:pPr marL="0" lvl="0" indent="0" algn="ctr">
              <a:lnSpc>
                <a:spcPts val="11596"/>
              </a:lnSpc>
            </a:pPr>
            <a:r>
              <a:rPr lang="en-US" sz="11596" spc="231" dirty="0">
                <a:solidFill>
                  <a:srgbClr val="1C1679"/>
                </a:solidFill>
                <a:latin typeface="Funtastic"/>
                <a:ea typeface="Funtastic"/>
                <a:cs typeface="Funtastic"/>
                <a:sym typeface="Funtastic"/>
              </a:rPr>
              <a:t>MENTORING RMPS STUDENT TEACHERS</a:t>
            </a:r>
          </a:p>
        </p:txBody>
      </p:sp>
      <p:sp>
        <p:nvSpPr>
          <p:cNvPr id="7" name="Freeform 7"/>
          <p:cNvSpPr/>
          <p:nvPr/>
        </p:nvSpPr>
        <p:spPr>
          <a:xfrm>
            <a:off x="13122622" y="691390"/>
            <a:ext cx="4402375" cy="2233205"/>
          </a:xfrm>
          <a:custGeom>
            <a:avLst/>
            <a:gdLst/>
            <a:ahLst/>
            <a:cxnLst/>
            <a:rect l="l" t="t" r="r" b="b"/>
            <a:pathLst>
              <a:path w="4402375" h="2233205">
                <a:moveTo>
                  <a:pt x="0" y="0"/>
                </a:moveTo>
                <a:lnTo>
                  <a:pt x="4402375" y="0"/>
                </a:lnTo>
                <a:lnTo>
                  <a:pt x="4402375" y="2233205"/>
                </a:lnTo>
                <a:lnTo>
                  <a:pt x="0" y="223320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8" name="Freeform 8"/>
          <p:cNvSpPr/>
          <p:nvPr/>
        </p:nvSpPr>
        <p:spPr>
          <a:xfrm>
            <a:off x="4869669" y="7575699"/>
            <a:ext cx="8548662" cy="653901"/>
          </a:xfrm>
          <a:custGeom>
            <a:avLst/>
            <a:gdLst/>
            <a:ahLst/>
            <a:cxnLst/>
            <a:rect l="l" t="t" r="r" b="b"/>
            <a:pathLst>
              <a:path w="8548662" h="653901">
                <a:moveTo>
                  <a:pt x="0" y="0"/>
                </a:moveTo>
                <a:lnTo>
                  <a:pt x="8548662" y="0"/>
                </a:lnTo>
                <a:lnTo>
                  <a:pt x="8548662" y="653900"/>
                </a:lnTo>
                <a:lnTo>
                  <a:pt x="0" y="6539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 name="TextBox 9"/>
          <p:cNvSpPr txBox="1"/>
          <p:nvPr/>
        </p:nvSpPr>
        <p:spPr>
          <a:xfrm>
            <a:off x="2553372" y="5923043"/>
            <a:ext cx="15167446" cy="844398"/>
          </a:xfrm>
          <a:prstGeom prst="rect">
            <a:avLst/>
          </a:prstGeom>
        </p:spPr>
        <p:txBody>
          <a:bodyPr lIns="0" tIns="0" rIns="0" bIns="0" rtlCol="0" anchor="t">
            <a:spAutoFit/>
          </a:bodyPr>
          <a:lstStyle/>
          <a:p>
            <a:pPr algn="ctr">
              <a:lnSpc>
                <a:spcPts val="5493"/>
              </a:lnSpc>
              <a:spcBef>
                <a:spcPct val="0"/>
              </a:spcBef>
            </a:pPr>
            <a:r>
              <a:rPr lang="en-US" sz="5493" spc="109" dirty="0">
                <a:solidFill>
                  <a:srgbClr val="287A74"/>
                </a:solidFill>
                <a:latin typeface="Funtastic"/>
                <a:ea typeface="Funtastic"/>
                <a:cs typeface="Funtastic"/>
                <a:sym typeface="Funtastic"/>
              </a:rPr>
              <a:t>ORLAITH PAYNE, UNIVERSITY OF STRATHCLYDE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1D8F6"/>
        </a:solidFill>
        <a:effectLst/>
      </p:bgPr>
    </p:bg>
    <p:spTree>
      <p:nvGrpSpPr>
        <p:cNvPr id="1" name=""/>
        <p:cNvGrpSpPr/>
        <p:nvPr/>
      </p:nvGrpSpPr>
      <p:grpSpPr>
        <a:xfrm>
          <a:off x="0" y="0"/>
          <a:ext cx="0" cy="0"/>
          <a:chOff x="0" y="0"/>
          <a:chExt cx="0" cy="0"/>
        </a:xfrm>
      </p:grpSpPr>
      <p:sp>
        <p:nvSpPr>
          <p:cNvPr id="2" name="Freeform 2"/>
          <p:cNvSpPr/>
          <p:nvPr/>
        </p:nvSpPr>
        <p:spPr>
          <a:xfrm rot="317260">
            <a:off x="-2705100" y="-3311619"/>
            <a:ext cx="22144138" cy="5797738"/>
          </a:xfrm>
          <a:custGeom>
            <a:avLst/>
            <a:gdLst/>
            <a:ahLst/>
            <a:cxnLst/>
            <a:rect l="l" t="t" r="r" b="b"/>
            <a:pathLst>
              <a:path w="22144138" h="5797738">
                <a:moveTo>
                  <a:pt x="0" y="0"/>
                </a:moveTo>
                <a:lnTo>
                  <a:pt x="22144138" y="0"/>
                </a:lnTo>
                <a:lnTo>
                  <a:pt x="22144138" y="5797738"/>
                </a:lnTo>
                <a:lnTo>
                  <a:pt x="0" y="579773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TextBox 3"/>
          <p:cNvSpPr txBox="1"/>
          <p:nvPr/>
        </p:nvSpPr>
        <p:spPr>
          <a:xfrm>
            <a:off x="1028700" y="2029820"/>
            <a:ext cx="16230600" cy="2244148"/>
          </a:xfrm>
          <a:prstGeom prst="rect">
            <a:avLst/>
          </a:prstGeom>
        </p:spPr>
        <p:txBody>
          <a:bodyPr lIns="0" tIns="0" rIns="0" bIns="0" rtlCol="0" anchor="t">
            <a:spAutoFit/>
          </a:bodyPr>
          <a:lstStyle/>
          <a:p>
            <a:pPr marL="0" lvl="0" indent="0" algn="ctr">
              <a:lnSpc>
                <a:spcPts val="8099"/>
              </a:lnSpc>
            </a:pPr>
            <a:r>
              <a:rPr lang="en-US" sz="8099" spc="161" dirty="0">
                <a:solidFill>
                  <a:srgbClr val="1C1679"/>
                </a:solidFill>
                <a:latin typeface="Funtastic"/>
                <a:ea typeface="Funtastic"/>
                <a:cs typeface="Funtastic"/>
                <a:sym typeface="Funtastic"/>
              </a:rPr>
              <a:t>BALANCING SUPPORT AND CHALLENGE</a:t>
            </a:r>
          </a:p>
        </p:txBody>
      </p:sp>
      <p:grpSp>
        <p:nvGrpSpPr>
          <p:cNvPr id="4" name="Group 4"/>
          <p:cNvGrpSpPr/>
          <p:nvPr/>
        </p:nvGrpSpPr>
        <p:grpSpPr>
          <a:xfrm>
            <a:off x="717694" y="4617753"/>
            <a:ext cx="16852613" cy="5192507"/>
            <a:chOff x="0" y="0"/>
            <a:chExt cx="4438548" cy="1367574"/>
          </a:xfrm>
        </p:grpSpPr>
        <p:sp>
          <p:nvSpPr>
            <p:cNvPr id="5" name="Freeform 5"/>
            <p:cNvSpPr/>
            <p:nvPr/>
          </p:nvSpPr>
          <p:spPr>
            <a:xfrm>
              <a:off x="0" y="0"/>
              <a:ext cx="4438548" cy="1367574"/>
            </a:xfrm>
            <a:custGeom>
              <a:avLst/>
              <a:gdLst/>
              <a:ahLst/>
              <a:cxnLst/>
              <a:rect l="l" t="t" r="r" b="b"/>
              <a:pathLst>
                <a:path w="4438548" h="1367574">
                  <a:moveTo>
                    <a:pt x="23429" y="0"/>
                  </a:moveTo>
                  <a:lnTo>
                    <a:pt x="4415119" y="0"/>
                  </a:lnTo>
                  <a:cubicBezTo>
                    <a:pt x="4421333" y="0"/>
                    <a:pt x="4427292" y="2468"/>
                    <a:pt x="4431686" y="6862"/>
                  </a:cubicBezTo>
                  <a:cubicBezTo>
                    <a:pt x="4436080" y="11256"/>
                    <a:pt x="4438548" y="17215"/>
                    <a:pt x="4438548" y="23429"/>
                  </a:cubicBezTo>
                  <a:lnTo>
                    <a:pt x="4438548" y="1344145"/>
                  </a:lnTo>
                  <a:cubicBezTo>
                    <a:pt x="4438548" y="1357084"/>
                    <a:pt x="4428059" y="1367574"/>
                    <a:pt x="4415119" y="1367574"/>
                  </a:cubicBezTo>
                  <a:lnTo>
                    <a:pt x="23429" y="1367574"/>
                  </a:lnTo>
                  <a:cubicBezTo>
                    <a:pt x="10489" y="1367574"/>
                    <a:pt x="0" y="1357084"/>
                    <a:pt x="0" y="1344145"/>
                  </a:cubicBezTo>
                  <a:lnTo>
                    <a:pt x="0" y="23429"/>
                  </a:lnTo>
                  <a:cubicBezTo>
                    <a:pt x="0" y="10489"/>
                    <a:pt x="10489" y="0"/>
                    <a:pt x="23429" y="0"/>
                  </a:cubicBezTo>
                  <a:close/>
                </a:path>
              </a:pathLst>
            </a:custGeom>
            <a:solidFill>
              <a:srgbClr val="287A74"/>
            </a:solidFill>
          </p:spPr>
          <p:txBody>
            <a:bodyPr/>
            <a:lstStyle/>
            <a:p>
              <a:endParaRPr lang="en-GB"/>
            </a:p>
          </p:txBody>
        </p:sp>
        <p:sp>
          <p:nvSpPr>
            <p:cNvPr id="6" name="TextBox 6"/>
            <p:cNvSpPr txBox="1"/>
            <p:nvPr/>
          </p:nvSpPr>
          <p:spPr>
            <a:xfrm>
              <a:off x="0" y="-85725"/>
              <a:ext cx="4438548" cy="1453299"/>
            </a:xfrm>
            <a:prstGeom prst="rect">
              <a:avLst/>
            </a:prstGeom>
          </p:spPr>
          <p:txBody>
            <a:bodyPr lIns="50800" tIns="50800" rIns="50800" bIns="50800" rtlCol="0" anchor="ctr"/>
            <a:lstStyle/>
            <a:p>
              <a:pPr algn="ctr">
                <a:lnSpc>
                  <a:spcPts val="6579"/>
                </a:lnSpc>
              </a:pPr>
              <a:r>
                <a:rPr lang="en-US" sz="4699" dirty="0">
                  <a:solidFill>
                    <a:srgbClr val="FFFFFF"/>
                  </a:solidFill>
                  <a:latin typeface="Open Sans"/>
                  <a:ea typeface="Open Sans"/>
                  <a:cs typeface="Open Sans"/>
                  <a:sym typeface="Open Sans"/>
                </a:rPr>
                <a:t>Successful placements depends on a thoughtful combination of both support and challenge. </a:t>
              </a:r>
            </a:p>
            <a:p>
              <a:pPr algn="ctr">
                <a:lnSpc>
                  <a:spcPts val="6579"/>
                </a:lnSpc>
              </a:pPr>
              <a:r>
                <a:rPr lang="en-US" sz="4699" u="sng" dirty="0">
                  <a:solidFill>
                    <a:srgbClr val="FFFFFF"/>
                  </a:solidFill>
                  <a:latin typeface="Open Sans"/>
                  <a:ea typeface="Open Sans"/>
                  <a:cs typeface="Open Sans"/>
                  <a:sym typeface="Open Sans"/>
                </a:rPr>
                <a:t>Support </a:t>
              </a:r>
              <a:r>
                <a:rPr lang="en-US" sz="4699" dirty="0">
                  <a:solidFill>
                    <a:srgbClr val="FFFFFF"/>
                  </a:solidFill>
                  <a:latin typeface="Open Sans"/>
                  <a:ea typeface="Open Sans"/>
                  <a:cs typeface="Open Sans"/>
                  <a:sym typeface="Open Sans"/>
                </a:rPr>
                <a:t>provides the </a:t>
              </a:r>
              <a:r>
                <a:rPr lang="en-US" sz="4699" b="1" dirty="0">
                  <a:solidFill>
                    <a:srgbClr val="DA8A58"/>
                  </a:solidFill>
                  <a:latin typeface="Open Sans Bold"/>
                  <a:ea typeface="Open Sans Bold"/>
                  <a:cs typeface="Open Sans Bold"/>
                  <a:sym typeface="Open Sans Bold"/>
                </a:rPr>
                <a:t>confidence</a:t>
              </a:r>
              <a:r>
                <a:rPr lang="en-US" sz="4699" dirty="0">
                  <a:solidFill>
                    <a:srgbClr val="FFFFFF"/>
                  </a:solidFill>
                  <a:latin typeface="Open Sans"/>
                  <a:ea typeface="Open Sans"/>
                  <a:cs typeface="Open Sans"/>
                  <a:sym typeface="Open Sans"/>
                </a:rPr>
                <a:t>, </a:t>
              </a:r>
              <a:r>
                <a:rPr lang="en-US" sz="4699" b="1" dirty="0">
                  <a:solidFill>
                    <a:srgbClr val="CFB9C8"/>
                  </a:solidFill>
                  <a:latin typeface="Open Sans Bold"/>
                  <a:ea typeface="Open Sans Bold"/>
                  <a:cs typeface="Open Sans Bold"/>
                  <a:sym typeface="Open Sans Bold"/>
                </a:rPr>
                <a:t>belonging</a:t>
              </a:r>
              <a:r>
                <a:rPr lang="en-US" sz="4699" dirty="0">
                  <a:solidFill>
                    <a:srgbClr val="FFFFFF"/>
                  </a:solidFill>
                  <a:latin typeface="Open Sans"/>
                  <a:ea typeface="Open Sans"/>
                  <a:cs typeface="Open Sans"/>
                  <a:sym typeface="Open Sans"/>
                </a:rPr>
                <a:t>, and </a:t>
              </a:r>
              <a:r>
                <a:rPr lang="en-US" sz="4699" b="1" dirty="0">
                  <a:solidFill>
                    <a:srgbClr val="A3EBEC"/>
                  </a:solidFill>
                  <a:latin typeface="Open Sans Bold"/>
                  <a:ea typeface="Open Sans Bold"/>
                  <a:cs typeface="Open Sans Bold"/>
                  <a:sym typeface="Open Sans Bold"/>
                </a:rPr>
                <a:t>wellbeing </a:t>
              </a:r>
              <a:r>
                <a:rPr lang="en-US" sz="4699" dirty="0">
                  <a:solidFill>
                    <a:srgbClr val="FFFFFF"/>
                  </a:solidFill>
                  <a:latin typeface="Open Sans"/>
                  <a:ea typeface="Open Sans"/>
                  <a:cs typeface="Open Sans"/>
                  <a:sym typeface="Open Sans"/>
                </a:rPr>
                <a:t>needed to thrive, while </a:t>
              </a:r>
              <a:r>
                <a:rPr lang="en-US" sz="4699" u="sng" dirty="0">
                  <a:solidFill>
                    <a:srgbClr val="FFFFFF"/>
                  </a:solidFill>
                  <a:latin typeface="Open Sans"/>
                  <a:ea typeface="Open Sans"/>
                  <a:cs typeface="Open Sans"/>
                  <a:sym typeface="Open Sans"/>
                </a:rPr>
                <a:t>challenge </a:t>
              </a:r>
              <a:r>
                <a:rPr lang="en-US" sz="4699" dirty="0">
                  <a:solidFill>
                    <a:srgbClr val="FFFFFF"/>
                  </a:solidFill>
                  <a:latin typeface="Open Sans"/>
                  <a:ea typeface="Open Sans"/>
                  <a:cs typeface="Open Sans"/>
                  <a:sym typeface="Open Sans"/>
                </a:rPr>
                <a:t>encourages </a:t>
              </a:r>
              <a:r>
                <a:rPr lang="en-US" sz="4699" b="1" dirty="0">
                  <a:solidFill>
                    <a:srgbClr val="DA8A58"/>
                  </a:solidFill>
                  <a:latin typeface="Open Sans Bold"/>
                  <a:ea typeface="Open Sans Bold"/>
                  <a:cs typeface="Open Sans Bold"/>
                  <a:sym typeface="Open Sans Bold"/>
                </a:rPr>
                <a:t>reflection</a:t>
              </a:r>
              <a:r>
                <a:rPr lang="en-US" sz="4699" dirty="0">
                  <a:solidFill>
                    <a:srgbClr val="FFFFFF"/>
                  </a:solidFill>
                  <a:latin typeface="Open Sans"/>
                  <a:ea typeface="Open Sans"/>
                  <a:cs typeface="Open Sans"/>
                  <a:sym typeface="Open Sans"/>
                </a:rPr>
                <a:t>, </a:t>
              </a:r>
              <a:r>
                <a:rPr lang="en-US" sz="4699" b="1" dirty="0">
                  <a:solidFill>
                    <a:srgbClr val="2D2877"/>
                  </a:solidFill>
                  <a:latin typeface="Open Sans Bold"/>
                  <a:ea typeface="Open Sans Bold"/>
                  <a:cs typeface="Open Sans Bold"/>
                  <a:sym typeface="Open Sans Bold"/>
                </a:rPr>
                <a:t>growth</a:t>
              </a:r>
              <a:r>
                <a:rPr lang="en-US" sz="4699" dirty="0">
                  <a:solidFill>
                    <a:srgbClr val="FFFFFF"/>
                  </a:solidFill>
                  <a:latin typeface="Open Sans"/>
                  <a:ea typeface="Open Sans"/>
                  <a:cs typeface="Open Sans"/>
                  <a:sym typeface="Open Sans"/>
                </a:rPr>
                <a:t>, and </a:t>
              </a:r>
              <a:r>
                <a:rPr lang="en-US" sz="4699" b="1" dirty="0">
                  <a:solidFill>
                    <a:srgbClr val="D1D8F6"/>
                  </a:solidFill>
                  <a:latin typeface="Open Sans Bold"/>
                  <a:ea typeface="Open Sans Bold"/>
                  <a:cs typeface="Open Sans Bold"/>
                  <a:sym typeface="Open Sans Bold"/>
                </a:rPr>
                <a:t>increasing competence</a:t>
              </a:r>
              <a:r>
                <a:rPr lang="en-US" sz="4699" dirty="0">
                  <a:solidFill>
                    <a:srgbClr val="FFFFFF"/>
                  </a:solidFill>
                  <a:latin typeface="Open Sans"/>
                  <a:ea typeface="Open Sans"/>
                  <a:cs typeface="Open Sans"/>
                  <a:sym typeface="Open Sans"/>
                </a:rPr>
                <a:t> in the classroom.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1D8F6"/>
        </a:solidFill>
        <a:effectLst/>
      </p:bgPr>
    </p:bg>
    <p:spTree>
      <p:nvGrpSpPr>
        <p:cNvPr id="1" name=""/>
        <p:cNvGrpSpPr/>
        <p:nvPr/>
      </p:nvGrpSpPr>
      <p:grpSpPr>
        <a:xfrm>
          <a:off x="0" y="0"/>
          <a:ext cx="0" cy="0"/>
          <a:chOff x="0" y="0"/>
          <a:chExt cx="0" cy="0"/>
        </a:xfrm>
      </p:grpSpPr>
      <p:sp>
        <p:nvSpPr>
          <p:cNvPr id="2" name="TextBox 2"/>
          <p:cNvSpPr txBox="1"/>
          <p:nvPr/>
        </p:nvSpPr>
        <p:spPr>
          <a:xfrm>
            <a:off x="1028700" y="1173813"/>
            <a:ext cx="16230600" cy="1383668"/>
          </a:xfrm>
          <a:prstGeom prst="rect">
            <a:avLst/>
          </a:prstGeom>
        </p:spPr>
        <p:txBody>
          <a:bodyPr lIns="0" tIns="0" rIns="0" bIns="0" rtlCol="0" anchor="t">
            <a:spAutoFit/>
          </a:bodyPr>
          <a:lstStyle/>
          <a:p>
            <a:pPr marL="0" lvl="0" indent="0" algn="ctr">
              <a:lnSpc>
                <a:spcPts val="9099"/>
              </a:lnSpc>
            </a:pPr>
            <a:r>
              <a:rPr lang="en-US" sz="9099" spc="181" dirty="0">
                <a:solidFill>
                  <a:srgbClr val="1C1679"/>
                </a:solidFill>
                <a:latin typeface="Funtastic"/>
                <a:ea typeface="Funtastic"/>
                <a:cs typeface="Funtastic"/>
                <a:sym typeface="Funtastic"/>
              </a:rPr>
              <a:t>THINGS TO REMEMBER:</a:t>
            </a:r>
          </a:p>
        </p:txBody>
      </p:sp>
      <p:sp>
        <p:nvSpPr>
          <p:cNvPr id="3" name="Freeform 3"/>
          <p:cNvSpPr/>
          <p:nvPr/>
        </p:nvSpPr>
        <p:spPr>
          <a:xfrm flipH="1">
            <a:off x="0" y="-1486890"/>
            <a:ext cx="6166594" cy="4114800"/>
          </a:xfrm>
          <a:custGeom>
            <a:avLst/>
            <a:gdLst/>
            <a:ahLst/>
            <a:cxnLst/>
            <a:rect l="l" t="t" r="r" b="b"/>
            <a:pathLst>
              <a:path w="6166594" h="4114800">
                <a:moveTo>
                  <a:pt x="6166594" y="0"/>
                </a:moveTo>
                <a:lnTo>
                  <a:pt x="0" y="0"/>
                </a:lnTo>
                <a:lnTo>
                  <a:pt x="0" y="4114800"/>
                </a:lnTo>
                <a:lnTo>
                  <a:pt x="6166594" y="4114800"/>
                </a:lnTo>
                <a:lnTo>
                  <a:pt x="6166594"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grpSp>
        <p:nvGrpSpPr>
          <p:cNvPr id="4" name="Group 4"/>
          <p:cNvGrpSpPr/>
          <p:nvPr/>
        </p:nvGrpSpPr>
        <p:grpSpPr>
          <a:xfrm>
            <a:off x="1028700" y="3600450"/>
            <a:ext cx="4667765" cy="5968245"/>
            <a:chOff x="0" y="0"/>
            <a:chExt cx="1229370" cy="1571883"/>
          </a:xfrm>
        </p:grpSpPr>
        <p:sp>
          <p:nvSpPr>
            <p:cNvPr id="5" name="Freeform 5"/>
            <p:cNvSpPr/>
            <p:nvPr/>
          </p:nvSpPr>
          <p:spPr>
            <a:xfrm>
              <a:off x="0" y="0"/>
              <a:ext cx="1229370" cy="1571883"/>
            </a:xfrm>
            <a:custGeom>
              <a:avLst/>
              <a:gdLst/>
              <a:ahLst/>
              <a:cxnLst/>
              <a:rect l="l" t="t" r="r" b="b"/>
              <a:pathLst>
                <a:path w="1229370" h="1571883">
                  <a:moveTo>
                    <a:pt x="84588" y="0"/>
                  </a:moveTo>
                  <a:lnTo>
                    <a:pt x="1144782" y="0"/>
                  </a:lnTo>
                  <a:cubicBezTo>
                    <a:pt x="1167216" y="0"/>
                    <a:pt x="1188732" y="8912"/>
                    <a:pt x="1204595" y="24775"/>
                  </a:cubicBezTo>
                  <a:cubicBezTo>
                    <a:pt x="1220458" y="40639"/>
                    <a:pt x="1229370" y="62154"/>
                    <a:pt x="1229370" y="84588"/>
                  </a:cubicBezTo>
                  <a:lnTo>
                    <a:pt x="1229370" y="1487295"/>
                  </a:lnTo>
                  <a:cubicBezTo>
                    <a:pt x="1229370" y="1509729"/>
                    <a:pt x="1220458" y="1531245"/>
                    <a:pt x="1204595" y="1547108"/>
                  </a:cubicBezTo>
                  <a:cubicBezTo>
                    <a:pt x="1188732" y="1562971"/>
                    <a:pt x="1167216" y="1571883"/>
                    <a:pt x="1144782" y="1571883"/>
                  </a:cubicBezTo>
                  <a:lnTo>
                    <a:pt x="84588" y="1571883"/>
                  </a:lnTo>
                  <a:cubicBezTo>
                    <a:pt x="62154" y="1571883"/>
                    <a:pt x="40639" y="1562971"/>
                    <a:pt x="24775" y="1547108"/>
                  </a:cubicBezTo>
                  <a:cubicBezTo>
                    <a:pt x="8912" y="1531245"/>
                    <a:pt x="0" y="1509729"/>
                    <a:pt x="0" y="1487295"/>
                  </a:cubicBezTo>
                  <a:lnTo>
                    <a:pt x="0" y="84588"/>
                  </a:lnTo>
                  <a:cubicBezTo>
                    <a:pt x="0" y="62154"/>
                    <a:pt x="8912" y="40639"/>
                    <a:pt x="24775" y="24775"/>
                  </a:cubicBezTo>
                  <a:cubicBezTo>
                    <a:pt x="40639" y="8912"/>
                    <a:pt x="62154" y="0"/>
                    <a:pt x="84588" y="0"/>
                  </a:cubicBezTo>
                  <a:close/>
                </a:path>
              </a:pathLst>
            </a:custGeom>
            <a:solidFill>
              <a:srgbClr val="287A74"/>
            </a:solidFill>
          </p:spPr>
          <p:txBody>
            <a:bodyPr/>
            <a:lstStyle/>
            <a:p>
              <a:endParaRPr lang="en-GB"/>
            </a:p>
          </p:txBody>
        </p:sp>
        <p:sp>
          <p:nvSpPr>
            <p:cNvPr id="6" name="TextBox 6"/>
            <p:cNvSpPr txBox="1"/>
            <p:nvPr/>
          </p:nvSpPr>
          <p:spPr>
            <a:xfrm>
              <a:off x="0" y="-28575"/>
              <a:ext cx="1229370" cy="1600458"/>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209512" y="4757738"/>
            <a:ext cx="4306141" cy="4135396"/>
          </a:xfrm>
          <a:prstGeom prst="rect">
            <a:avLst/>
          </a:prstGeom>
        </p:spPr>
        <p:txBody>
          <a:bodyPr lIns="0" tIns="0" rIns="0" bIns="0" rtlCol="0" anchor="t">
            <a:spAutoFit/>
          </a:bodyPr>
          <a:lstStyle/>
          <a:p>
            <a:pPr marL="0" lvl="0" indent="0" algn="ctr">
              <a:lnSpc>
                <a:spcPts val="5507"/>
              </a:lnSpc>
            </a:pPr>
            <a:r>
              <a:rPr lang="en-US" sz="3599" b="1" dirty="0">
                <a:solidFill>
                  <a:srgbClr val="FFFFFF"/>
                </a:solidFill>
                <a:latin typeface="Crusoe Text Bold"/>
                <a:ea typeface="Crusoe Text Bold"/>
                <a:cs typeface="Crusoe Text Bold"/>
                <a:sym typeface="Crusoe Text Bold"/>
              </a:rPr>
              <a:t>Treat RMPS student as a genuine member of the team, not just an “extra set of hands.”</a:t>
            </a:r>
          </a:p>
        </p:txBody>
      </p:sp>
      <p:sp>
        <p:nvSpPr>
          <p:cNvPr id="8" name="TextBox 8"/>
          <p:cNvSpPr txBox="1"/>
          <p:nvPr/>
        </p:nvSpPr>
        <p:spPr>
          <a:xfrm>
            <a:off x="1518777" y="4002824"/>
            <a:ext cx="3687610" cy="685828"/>
          </a:xfrm>
          <a:prstGeom prst="rect">
            <a:avLst/>
          </a:prstGeom>
        </p:spPr>
        <p:txBody>
          <a:bodyPr lIns="0" tIns="0" rIns="0" bIns="0" rtlCol="0" anchor="t">
            <a:spAutoFit/>
          </a:bodyPr>
          <a:lstStyle/>
          <a:p>
            <a:pPr marL="0" lvl="0" indent="0" algn="ctr">
              <a:lnSpc>
                <a:spcPts val="4499"/>
              </a:lnSpc>
            </a:pPr>
            <a:r>
              <a:rPr lang="en-US" sz="4499" spc="89" dirty="0">
                <a:solidFill>
                  <a:srgbClr val="DA8A58"/>
                </a:solidFill>
                <a:latin typeface="Funtastic"/>
                <a:ea typeface="Funtastic"/>
                <a:cs typeface="Funtastic"/>
                <a:sym typeface="Funtastic"/>
              </a:rPr>
              <a:t>1ST IDEA</a:t>
            </a:r>
          </a:p>
        </p:txBody>
      </p:sp>
      <p:grpSp>
        <p:nvGrpSpPr>
          <p:cNvPr id="9" name="Group 9"/>
          <p:cNvGrpSpPr/>
          <p:nvPr/>
        </p:nvGrpSpPr>
        <p:grpSpPr>
          <a:xfrm>
            <a:off x="6810118" y="3600450"/>
            <a:ext cx="4667765" cy="5968245"/>
            <a:chOff x="0" y="0"/>
            <a:chExt cx="1229370" cy="1571883"/>
          </a:xfrm>
        </p:grpSpPr>
        <p:sp>
          <p:nvSpPr>
            <p:cNvPr id="10" name="Freeform 10"/>
            <p:cNvSpPr/>
            <p:nvPr/>
          </p:nvSpPr>
          <p:spPr>
            <a:xfrm>
              <a:off x="0" y="0"/>
              <a:ext cx="1229370" cy="1571883"/>
            </a:xfrm>
            <a:custGeom>
              <a:avLst/>
              <a:gdLst/>
              <a:ahLst/>
              <a:cxnLst/>
              <a:rect l="l" t="t" r="r" b="b"/>
              <a:pathLst>
                <a:path w="1229370" h="1571883">
                  <a:moveTo>
                    <a:pt x="84588" y="0"/>
                  </a:moveTo>
                  <a:lnTo>
                    <a:pt x="1144782" y="0"/>
                  </a:lnTo>
                  <a:cubicBezTo>
                    <a:pt x="1167216" y="0"/>
                    <a:pt x="1188732" y="8912"/>
                    <a:pt x="1204595" y="24775"/>
                  </a:cubicBezTo>
                  <a:cubicBezTo>
                    <a:pt x="1220458" y="40639"/>
                    <a:pt x="1229370" y="62154"/>
                    <a:pt x="1229370" y="84588"/>
                  </a:cubicBezTo>
                  <a:lnTo>
                    <a:pt x="1229370" y="1487295"/>
                  </a:lnTo>
                  <a:cubicBezTo>
                    <a:pt x="1229370" y="1509729"/>
                    <a:pt x="1220458" y="1531245"/>
                    <a:pt x="1204595" y="1547108"/>
                  </a:cubicBezTo>
                  <a:cubicBezTo>
                    <a:pt x="1188732" y="1562971"/>
                    <a:pt x="1167216" y="1571883"/>
                    <a:pt x="1144782" y="1571883"/>
                  </a:cubicBezTo>
                  <a:lnTo>
                    <a:pt x="84588" y="1571883"/>
                  </a:lnTo>
                  <a:cubicBezTo>
                    <a:pt x="62154" y="1571883"/>
                    <a:pt x="40639" y="1562971"/>
                    <a:pt x="24775" y="1547108"/>
                  </a:cubicBezTo>
                  <a:cubicBezTo>
                    <a:pt x="8912" y="1531245"/>
                    <a:pt x="0" y="1509729"/>
                    <a:pt x="0" y="1487295"/>
                  </a:cubicBezTo>
                  <a:lnTo>
                    <a:pt x="0" y="84588"/>
                  </a:lnTo>
                  <a:cubicBezTo>
                    <a:pt x="0" y="62154"/>
                    <a:pt x="8912" y="40639"/>
                    <a:pt x="24775" y="24775"/>
                  </a:cubicBezTo>
                  <a:cubicBezTo>
                    <a:pt x="40639" y="8912"/>
                    <a:pt x="62154" y="0"/>
                    <a:pt x="84588" y="0"/>
                  </a:cubicBezTo>
                  <a:close/>
                </a:path>
              </a:pathLst>
            </a:custGeom>
            <a:solidFill>
              <a:srgbClr val="287A74"/>
            </a:solidFill>
          </p:spPr>
          <p:txBody>
            <a:bodyPr/>
            <a:lstStyle/>
            <a:p>
              <a:endParaRPr lang="en-GB"/>
            </a:p>
          </p:txBody>
        </p:sp>
        <p:sp>
          <p:nvSpPr>
            <p:cNvPr id="11" name="TextBox 11"/>
            <p:cNvSpPr txBox="1"/>
            <p:nvPr/>
          </p:nvSpPr>
          <p:spPr>
            <a:xfrm>
              <a:off x="0" y="-28575"/>
              <a:ext cx="1229370" cy="1600458"/>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2592307" y="3600450"/>
            <a:ext cx="4667765" cy="5968245"/>
            <a:chOff x="0" y="0"/>
            <a:chExt cx="1229370" cy="1571883"/>
          </a:xfrm>
        </p:grpSpPr>
        <p:sp>
          <p:nvSpPr>
            <p:cNvPr id="13" name="Freeform 13"/>
            <p:cNvSpPr/>
            <p:nvPr/>
          </p:nvSpPr>
          <p:spPr>
            <a:xfrm>
              <a:off x="0" y="0"/>
              <a:ext cx="1229370" cy="1571883"/>
            </a:xfrm>
            <a:custGeom>
              <a:avLst/>
              <a:gdLst/>
              <a:ahLst/>
              <a:cxnLst/>
              <a:rect l="l" t="t" r="r" b="b"/>
              <a:pathLst>
                <a:path w="1229370" h="1571883">
                  <a:moveTo>
                    <a:pt x="84588" y="0"/>
                  </a:moveTo>
                  <a:lnTo>
                    <a:pt x="1144782" y="0"/>
                  </a:lnTo>
                  <a:cubicBezTo>
                    <a:pt x="1167216" y="0"/>
                    <a:pt x="1188732" y="8912"/>
                    <a:pt x="1204595" y="24775"/>
                  </a:cubicBezTo>
                  <a:cubicBezTo>
                    <a:pt x="1220458" y="40639"/>
                    <a:pt x="1229370" y="62154"/>
                    <a:pt x="1229370" y="84588"/>
                  </a:cubicBezTo>
                  <a:lnTo>
                    <a:pt x="1229370" y="1487295"/>
                  </a:lnTo>
                  <a:cubicBezTo>
                    <a:pt x="1229370" y="1509729"/>
                    <a:pt x="1220458" y="1531245"/>
                    <a:pt x="1204595" y="1547108"/>
                  </a:cubicBezTo>
                  <a:cubicBezTo>
                    <a:pt x="1188732" y="1562971"/>
                    <a:pt x="1167216" y="1571883"/>
                    <a:pt x="1144782" y="1571883"/>
                  </a:cubicBezTo>
                  <a:lnTo>
                    <a:pt x="84588" y="1571883"/>
                  </a:lnTo>
                  <a:cubicBezTo>
                    <a:pt x="62154" y="1571883"/>
                    <a:pt x="40639" y="1562971"/>
                    <a:pt x="24775" y="1547108"/>
                  </a:cubicBezTo>
                  <a:cubicBezTo>
                    <a:pt x="8912" y="1531245"/>
                    <a:pt x="0" y="1509729"/>
                    <a:pt x="0" y="1487295"/>
                  </a:cubicBezTo>
                  <a:lnTo>
                    <a:pt x="0" y="84588"/>
                  </a:lnTo>
                  <a:cubicBezTo>
                    <a:pt x="0" y="62154"/>
                    <a:pt x="8912" y="40639"/>
                    <a:pt x="24775" y="24775"/>
                  </a:cubicBezTo>
                  <a:cubicBezTo>
                    <a:pt x="40639" y="8912"/>
                    <a:pt x="62154" y="0"/>
                    <a:pt x="84588" y="0"/>
                  </a:cubicBezTo>
                  <a:close/>
                </a:path>
              </a:pathLst>
            </a:custGeom>
            <a:solidFill>
              <a:srgbClr val="287A74"/>
            </a:solidFill>
          </p:spPr>
          <p:txBody>
            <a:bodyPr/>
            <a:lstStyle/>
            <a:p>
              <a:endParaRPr lang="en-GB" dirty="0"/>
            </a:p>
          </p:txBody>
        </p:sp>
        <p:sp>
          <p:nvSpPr>
            <p:cNvPr id="14" name="TextBox 14"/>
            <p:cNvSpPr txBox="1"/>
            <p:nvPr/>
          </p:nvSpPr>
          <p:spPr>
            <a:xfrm>
              <a:off x="0" y="-28575"/>
              <a:ext cx="1229370" cy="1600458"/>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6991316" y="4226676"/>
            <a:ext cx="4306141" cy="4969384"/>
          </a:xfrm>
          <a:prstGeom prst="rect">
            <a:avLst/>
          </a:prstGeom>
        </p:spPr>
        <p:txBody>
          <a:bodyPr lIns="0" tIns="0" rIns="0" bIns="0" rtlCol="0" anchor="t">
            <a:spAutoFit/>
          </a:bodyPr>
          <a:lstStyle/>
          <a:p>
            <a:pPr marL="0" lvl="0" indent="0" algn="ctr">
              <a:lnSpc>
                <a:spcPts val="5660"/>
              </a:lnSpc>
            </a:pPr>
            <a:r>
              <a:rPr lang="en-US" sz="3699" b="1" dirty="0">
                <a:solidFill>
                  <a:srgbClr val="FFFFFF"/>
                </a:solidFill>
                <a:latin typeface="Crusoe Text Bold"/>
                <a:ea typeface="Crusoe Text Bold"/>
                <a:cs typeface="Crusoe Text Bold"/>
                <a:sym typeface="Crusoe Text Bold"/>
              </a:rPr>
              <a:t>Involve the student in all aspects of teaching- from staff room antics to planning </a:t>
            </a:r>
          </a:p>
        </p:txBody>
      </p:sp>
      <p:sp>
        <p:nvSpPr>
          <p:cNvPr id="16" name="TextBox 16"/>
          <p:cNvSpPr txBox="1"/>
          <p:nvPr/>
        </p:nvSpPr>
        <p:spPr>
          <a:xfrm>
            <a:off x="12773118" y="3984852"/>
            <a:ext cx="4306141" cy="5190523"/>
          </a:xfrm>
          <a:prstGeom prst="rect">
            <a:avLst/>
          </a:prstGeom>
        </p:spPr>
        <p:txBody>
          <a:bodyPr lIns="0" tIns="0" rIns="0" bIns="0" rtlCol="0" anchor="t">
            <a:spAutoFit/>
          </a:bodyPr>
          <a:lstStyle/>
          <a:p>
            <a:pPr marL="0" lvl="0" indent="0" algn="ctr">
              <a:lnSpc>
                <a:spcPts val="6884"/>
              </a:lnSpc>
            </a:pPr>
            <a:r>
              <a:rPr lang="en-US" sz="4000" b="1" dirty="0">
                <a:solidFill>
                  <a:srgbClr val="FFFFFF"/>
                </a:solidFill>
                <a:latin typeface="Crusoe Text Bold"/>
                <a:ea typeface="Crusoe Text Bold"/>
                <a:cs typeface="Crusoe Text Bold"/>
                <a:sym typeface="Crusoe Text Bold"/>
              </a:rPr>
              <a:t>Work together to discuss the ‘why’ behind the lessons – not just the ‘what’ of the lesson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1D8F6"/>
        </a:solidFill>
        <a:effectLst/>
      </p:bgPr>
    </p:bg>
    <p:spTree>
      <p:nvGrpSpPr>
        <p:cNvPr id="1" name=""/>
        <p:cNvGrpSpPr/>
        <p:nvPr/>
      </p:nvGrpSpPr>
      <p:grpSpPr>
        <a:xfrm>
          <a:off x="0" y="0"/>
          <a:ext cx="0" cy="0"/>
          <a:chOff x="0" y="0"/>
          <a:chExt cx="0" cy="0"/>
        </a:xfrm>
      </p:grpSpPr>
      <p:sp>
        <p:nvSpPr>
          <p:cNvPr id="2" name="TextBox 2"/>
          <p:cNvSpPr txBox="1"/>
          <p:nvPr/>
        </p:nvSpPr>
        <p:spPr>
          <a:xfrm>
            <a:off x="1028700" y="1173813"/>
            <a:ext cx="16230600" cy="1383668"/>
          </a:xfrm>
          <a:prstGeom prst="rect">
            <a:avLst/>
          </a:prstGeom>
        </p:spPr>
        <p:txBody>
          <a:bodyPr lIns="0" tIns="0" rIns="0" bIns="0" rtlCol="0" anchor="t">
            <a:spAutoFit/>
          </a:bodyPr>
          <a:lstStyle/>
          <a:p>
            <a:pPr marL="0" lvl="0" indent="0" algn="ctr">
              <a:lnSpc>
                <a:spcPts val="9099"/>
              </a:lnSpc>
            </a:pPr>
            <a:r>
              <a:rPr lang="en-US" sz="9099" spc="181" dirty="0">
                <a:solidFill>
                  <a:srgbClr val="1C1679"/>
                </a:solidFill>
                <a:latin typeface="Funtastic"/>
                <a:ea typeface="Funtastic"/>
                <a:cs typeface="Funtastic"/>
                <a:sym typeface="Funtastic"/>
              </a:rPr>
              <a:t>THINGS TO REMEMBER:</a:t>
            </a:r>
          </a:p>
        </p:txBody>
      </p:sp>
      <p:sp>
        <p:nvSpPr>
          <p:cNvPr id="3" name="Freeform 3"/>
          <p:cNvSpPr/>
          <p:nvPr/>
        </p:nvSpPr>
        <p:spPr>
          <a:xfrm flipH="1">
            <a:off x="0" y="-1486890"/>
            <a:ext cx="6166594" cy="4114800"/>
          </a:xfrm>
          <a:custGeom>
            <a:avLst/>
            <a:gdLst/>
            <a:ahLst/>
            <a:cxnLst/>
            <a:rect l="l" t="t" r="r" b="b"/>
            <a:pathLst>
              <a:path w="6166594" h="4114800">
                <a:moveTo>
                  <a:pt x="6166594" y="0"/>
                </a:moveTo>
                <a:lnTo>
                  <a:pt x="0" y="0"/>
                </a:lnTo>
                <a:lnTo>
                  <a:pt x="0" y="4114800"/>
                </a:lnTo>
                <a:lnTo>
                  <a:pt x="6166594" y="4114800"/>
                </a:lnTo>
                <a:lnTo>
                  <a:pt x="6166594"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grpSp>
        <p:nvGrpSpPr>
          <p:cNvPr id="4" name="Group 4"/>
          <p:cNvGrpSpPr/>
          <p:nvPr/>
        </p:nvGrpSpPr>
        <p:grpSpPr>
          <a:xfrm>
            <a:off x="1028700" y="3600450"/>
            <a:ext cx="4667765" cy="5968245"/>
            <a:chOff x="0" y="0"/>
            <a:chExt cx="1229370" cy="1571883"/>
          </a:xfrm>
        </p:grpSpPr>
        <p:sp>
          <p:nvSpPr>
            <p:cNvPr id="5" name="Freeform 5"/>
            <p:cNvSpPr/>
            <p:nvPr/>
          </p:nvSpPr>
          <p:spPr>
            <a:xfrm>
              <a:off x="0" y="0"/>
              <a:ext cx="1229370" cy="1571883"/>
            </a:xfrm>
            <a:custGeom>
              <a:avLst/>
              <a:gdLst/>
              <a:ahLst/>
              <a:cxnLst/>
              <a:rect l="l" t="t" r="r" b="b"/>
              <a:pathLst>
                <a:path w="1229370" h="1571883">
                  <a:moveTo>
                    <a:pt x="84588" y="0"/>
                  </a:moveTo>
                  <a:lnTo>
                    <a:pt x="1144782" y="0"/>
                  </a:lnTo>
                  <a:cubicBezTo>
                    <a:pt x="1167216" y="0"/>
                    <a:pt x="1188732" y="8912"/>
                    <a:pt x="1204595" y="24775"/>
                  </a:cubicBezTo>
                  <a:cubicBezTo>
                    <a:pt x="1220458" y="40639"/>
                    <a:pt x="1229370" y="62154"/>
                    <a:pt x="1229370" y="84588"/>
                  </a:cubicBezTo>
                  <a:lnTo>
                    <a:pt x="1229370" y="1487295"/>
                  </a:lnTo>
                  <a:cubicBezTo>
                    <a:pt x="1229370" y="1509729"/>
                    <a:pt x="1220458" y="1531245"/>
                    <a:pt x="1204595" y="1547108"/>
                  </a:cubicBezTo>
                  <a:cubicBezTo>
                    <a:pt x="1188732" y="1562971"/>
                    <a:pt x="1167216" y="1571883"/>
                    <a:pt x="1144782" y="1571883"/>
                  </a:cubicBezTo>
                  <a:lnTo>
                    <a:pt x="84588" y="1571883"/>
                  </a:lnTo>
                  <a:cubicBezTo>
                    <a:pt x="62154" y="1571883"/>
                    <a:pt x="40639" y="1562971"/>
                    <a:pt x="24775" y="1547108"/>
                  </a:cubicBezTo>
                  <a:cubicBezTo>
                    <a:pt x="8912" y="1531245"/>
                    <a:pt x="0" y="1509729"/>
                    <a:pt x="0" y="1487295"/>
                  </a:cubicBezTo>
                  <a:lnTo>
                    <a:pt x="0" y="84588"/>
                  </a:lnTo>
                  <a:cubicBezTo>
                    <a:pt x="0" y="62154"/>
                    <a:pt x="8912" y="40639"/>
                    <a:pt x="24775" y="24775"/>
                  </a:cubicBezTo>
                  <a:cubicBezTo>
                    <a:pt x="40639" y="8912"/>
                    <a:pt x="62154" y="0"/>
                    <a:pt x="84588" y="0"/>
                  </a:cubicBezTo>
                  <a:close/>
                </a:path>
              </a:pathLst>
            </a:custGeom>
            <a:solidFill>
              <a:srgbClr val="287A74"/>
            </a:solidFill>
          </p:spPr>
          <p:txBody>
            <a:bodyPr/>
            <a:lstStyle/>
            <a:p>
              <a:endParaRPr lang="en-GB"/>
            </a:p>
          </p:txBody>
        </p:sp>
        <p:sp>
          <p:nvSpPr>
            <p:cNvPr id="6" name="TextBox 6"/>
            <p:cNvSpPr txBox="1"/>
            <p:nvPr/>
          </p:nvSpPr>
          <p:spPr>
            <a:xfrm>
              <a:off x="0" y="-28575"/>
              <a:ext cx="1229370" cy="1600458"/>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6810118" y="3600450"/>
            <a:ext cx="4667765" cy="5968245"/>
            <a:chOff x="0" y="0"/>
            <a:chExt cx="1229370" cy="1571883"/>
          </a:xfrm>
        </p:grpSpPr>
        <p:sp>
          <p:nvSpPr>
            <p:cNvPr id="8" name="Freeform 8"/>
            <p:cNvSpPr/>
            <p:nvPr/>
          </p:nvSpPr>
          <p:spPr>
            <a:xfrm>
              <a:off x="0" y="0"/>
              <a:ext cx="1229370" cy="1571883"/>
            </a:xfrm>
            <a:custGeom>
              <a:avLst/>
              <a:gdLst/>
              <a:ahLst/>
              <a:cxnLst/>
              <a:rect l="l" t="t" r="r" b="b"/>
              <a:pathLst>
                <a:path w="1229370" h="1571883">
                  <a:moveTo>
                    <a:pt x="84588" y="0"/>
                  </a:moveTo>
                  <a:lnTo>
                    <a:pt x="1144782" y="0"/>
                  </a:lnTo>
                  <a:cubicBezTo>
                    <a:pt x="1167216" y="0"/>
                    <a:pt x="1188732" y="8912"/>
                    <a:pt x="1204595" y="24775"/>
                  </a:cubicBezTo>
                  <a:cubicBezTo>
                    <a:pt x="1220458" y="40639"/>
                    <a:pt x="1229370" y="62154"/>
                    <a:pt x="1229370" y="84588"/>
                  </a:cubicBezTo>
                  <a:lnTo>
                    <a:pt x="1229370" y="1487295"/>
                  </a:lnTo>
                  <a:cubicBezTo>
                    <a:pt x="1229370" y="1509729"/>
                    <a:pt x="1220458" y="1531245"/>
                    <a:pt x="1204595" y="1547108"/>
                  </a:cubicBezTo>
                  <a:cubicBezTo>
                    <a:pt x="1188732" y="1562971"/>
                    <a:pt x="1167216" y="1571883"/>
                    <a:pt x="1144782" y="1571883"/>
                  </a:cubicBezTo>
                  <a:lnTo>
                    <a:pt x="84588" y="1571883"/>
                  </a:lnTo>
                  <a:cubicBezTo>
                    <a:pt x="62154" y="1571883"/>
                    <a:pt x="40639" y="1562971"/>
                    <a:pt x="24775" y="1547108"/>
                  </a:cubicBezTo>
                  <a:cubicBezTo>
                    <a:pt x="8912" y="1531245"/>
                    <a:pt x="0" y="1509729"/>
                    <a:pt x="0" y="1487295"/>
                  </a:cubicBezTo>
                  <a:lnTo>
                    <a:pt x="0" y="84588"/>
                  </a:lnTo>
                  <a:cubicBezTo>
                    <a:pt x="0" y="62154"/>
                    <a:pt x="8912" y="40639"/>
                    <a:pt x="24775" y="24775"/>
                  </a:cubicBezTo>
                  <a:cubicBezTo>
                    <a:pt x="40639" y="8912"/>
                    <a:pt x="62154" y="0"/>
                    <a:pt x="84588" y="0"/>
                  </a:cubicBezTo>
                  <a:close/>
                </a:path>
              </a:pathLst>
            </a:custGeom>
            <a:solidFill>
              <a:srgbClr val="287A74"/>
            </a:solidFill>
          </p:spPr>
          <p:txBody>
            <a:bodyPr/>
            <a:lstStyle/>
            <a:p>
              <a:endParaRPr lang="en-GB"/>
            </a:p>
          </p:txBody>
        </p:sp>
        <p:sp>
          <p:nvSpPr>
            <p:cNvPr id="9" name="TextBox 9"/>
            <p:cNvSpPr txBox="1"/>
            <p:nvPr/>
          </p:nvSpPr>
          <p:spPr>
            <a:xfrm>
              <a:off x="0" y="-28575"/>
              <a:ext cx="1229370" cy="1600458"/>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2592307" y="3600450"/>
            <a:ext cx="4667765" cy="5968245"/>
            <a:chOff x="0" y="0"/>
            <a:chExt cx="1229370" cy="1571883"/>
          </a:xfrm>
        </p:grpSpPr>
        <p:sp>
          <p:nvSpPr>
            <p:cNvPr id="11" name="Freeform 11"/>
            <p:cNvSpPr/>
            <p:nvPr/>
          </p:nvSpPr>
          <p:spPr>
            <a:xfrm>
              <a:off x="0" y="0"/>
              <a:ext cx="1229370" cy="1571883"/>
            </a:xfrm>
            <a:custGeom>
              <a:avLst/>
              <a:gdLst/>
              <a:ahLst/>
              <a:cxnLst/>
              <a:rect l="l" t="t" r="r" b="b"/>
              <a:pathLst>
                <a:path w="1229370" h="1571883">
                  <a:moveTo>
                    <a:pt x="84588" y="0"/>
                  </a:moveTo>
                  <a:lnTo>
                    <a:pt x="1144782" y="0"/>
                  </a:lnTo>
                  <a:cubicBezTo>
                    <a:pt x="1167216" y="0"/>
                    <a:pt x="1188732" y="8912"/>
                    <a:pt x="1204595" y="24775"/>
                  </a:cubicBezTo>
                  <a:cubicBezTo>
                    <a:pt x="1220458" y="40639"/>
                    <a:pt x="1229370" y="62154"/>
                    <a:pt x="1229370" y="84588"/>
                  </a:cubicBezTo>
                  <a:lnTo>
                    <a:pt x="1229370" y="1487295"/>
                  </a:lnTo>
                  <a:cubicBezTo>
                    <a:pt x="1229370" y="1509729"/>
                    <a:pt x="1220458" y="1531245"/>
                    <a:pt x="1204595" y="1547108"/>
                  </a:cubicBezTo>
                  <a:cubicBezTo>
                    <a:pt x="1188732" y="1562971"/>
                    <a:pt x="1167216" y="1571883"/>
                    <a:pt x="1144782" y="1571883"/>
                  </a:cubicBezTo>
                  <a:lnTo>
                    <a:pt x="84588" y="1571883"/>
                  </a:lnTo>
                  <a:cubicBezTo>
                    <a:pt x="62154" y="1571883"/>
                    <a:pt x="40639" y="1562971"/>
                    <a:pt x="24775" y="1547108"/>
                  </a:cubicBezTo>
                  <a:cubicBezTo>
                    <a:pt x="8912" y="1531245"/>
                    <a:pt x="0" y="1509729"/>
                    <a:pt x="0" y="1487295"/>
                  </a:cubicBezTo>
                  <a:lnTo>
                    <a:pt x="0" y="84588"/>
                  </a:lnTo>
                  <a:cubicBezTo>
                    <a:pt x="0" y="62154"/>
                    <a:pt x="8912" y="40639"/>
                    <a:pt x="24775" y="24775"/>
                  </a:cubicBezTo>
                  <a:cubicBezTo>
                    <a:pt x="40639" y="8912"/>
                    <a:pt x="62154" y="0"/>
                    <a:pt x="84588" y="0"/>
                  </a:cubicBezTo>
                  <a:close/>
                </a:path>
              </a:pathLst>
            </a:custGeom>
            <a:solidFill>
              <a:srgbClr val="287A74"/>
            </a:solidFill>
          </p:spPr>
          <p:txBody>
            <a:bodyPr/>
            <a:lstStyle/>
            <a:p>
              <a:endParaRPr lang="en-GB"/>
            </a:p>
          </p:txBody>
        </p:sp>
        <p:sp>
          <p:nvSpPr>
            <p:cNvPr id="12" name="TextBox 12"/>
            <p:cNvSpPr txBox="1"/>
            <p:nvPr/>
          </p:nvSpPr>
          <p:spPr>
            <a:xfrm>
              <a:off x="0" y="-28575"/>
              <a:ext cx="1229370" cy="160045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209512" y="4564827"/>
            <a:ext cx="4306141" cy="5227653"/>
          </a:xfrm>
          <a:prstGeom prst="rect">
            <a:avLst/>
          </a:prstGeom>
        </p:spPr>
        <p:txBody>
          <a:bodyPr lIns="0" tIns="0" rIns="0" bIns="0" rtlCol="0" anchor="t">
            <a:spAutoFit/>
          </a:bodyPr>
          <a:lstStyle/>
          <a:p>
            <a:pPr algn="ctr">
              <a:lnSpc>
                <a:spcPts val="5966"/>
              </a:lnSpc>
            </a:pPr>
            <a:r>
              <a:rPr lang="en-US" sz="3899" b="1" dirty="0">
                <a:solidFill>
                  <a:srgbClr val="FFFFFF"/>
                </a:solidFill>
                <a:latin typeface="Crusoe Text Bold"/>
                <a:ea typeface="Crusoe Text Bold"/>
                <a:cs typeface="Crusoe Text Bold"/>
                <a:sym typeface="Crusoe Text Bold"/>
              </a:rPr>
              <a:t>Ask reflective questions rather than simply giving directives or micromanaging</a:t>
            </a:r>
          </a:p>
          <a:p>
            <a:pPr marL="0" lvl="0" indent="0" algn="ctr">
              <a:lnSpc>
                <a:spcPts val="5966"/>
              </a:lnSpc>
            </a:pPr>
            <a:endParaRPr lang="en-US" sz="3899" b="1" dirty="0">
              <a:solidFill>
                <a:srgbClr val="FFFFFF"/>
              </a:solidFill>
              <a:latin typeface="Crusoe Text Bold"/>
              <a:ea typeface="Crusoe Text Bold"/>
              <a:cs typeface="Crusoe Text Bold"/>
              <a:sym typeface="Crusoe Text Bold"/>
            </a:endParaRPr>
          </a:p>
        </p:txBody>
      </p:sp>
      <p:sp>
        <p:nvSpPr>
          <p:cNvPr id="14" name="TextBox 14"/>
          <p:cNvSpPr txBox="1"/>
          <p:nvPr/>
        </p:nvSpPr>
        <p:spPr>
          <a:xfrm>
            <a:off x="1518777" y="3775759"/>
            <a:ext cx="3687610" cy="685828"/>
          </a:xfrm>
          <a:prstGeom prst="rect">
            <a:avLst/>
          </a:prstGeom>
        </p:spPr>
        <p:txBody>
          <a:bodyPr lIns="0" tIns="0" rIns="0" bIns="0" rtlCol="0" anchor="t">
            <a:spAutoFit/>
          </a:bodyPr>
          <a:lstStyle/>
          <a:p>
            <a:pPr marL="0" lvl="0" indent="0" algn="ctr">
              <a:lnSpc>
                <a:spcPts val="4499"/>
              </a:lnSpc>
            </a:pPr>
            <a:r>
              <a:rPr lang="en-US" sz="4499" spc="89" dirty="0">
                <a:solidFill>
                  <a:srgbClr val="DA8A58"/>
                </a:solidFill>
                <a:latin typeface="Funtastic"/>
                <a:ea typeface="Funtastic"/>
                <a:cs typeface="Funtastic"/>
                <a:sym typeface="Funtastic"/>
              </a:rPr>
              <a:t>2ND IDEA</a:t>
            </a:r>
          </a:p>
        </p:txBody>
      </p:sp>
      <p:sp>
        <p:nvSpPr>
          <p:cNvPr id="15" name="TextBox 15"/>
          <p:cNvSpPr txBox="1"/>
          <p:nvPr/>
        </p:nvSpPr>
        <p:spPr>
          <a:xfrm>
            <a:off x="12773119" y="3556712"/>
            <a:ext cx="4306141" cy="6011983"/>
          </a:xfrm>
          <a:prstGeom prst="rect">
            <a:avLst/>
          </a:prstGeom>
        </p:spPr>
        <p:txBody>
          <a:bodyPr lIns="0" tIns="0" rIns="0" bIns="0" rtlCol="0" anchor="t">
            <a:spAutoFit/>
          </a:bodyPr>
          <a:lstStyle/>
          <a:p>
            <a:pPr marL="0" lvl="0" indent="0" algn="ctr">
              <a:lnSpc>
                <a:spcPts val="6884"/>
              </a:lnSpc>
            </a:pPr>
            <a:r>
              <a:rPr lang="en-US" sz="4499" b="1" dirty="0">
                <a:solidFill>
                  <a:srgbClr val="FFFFFF"/>
                </a:solidFill>
                <a:latin typeface="Crusoe Text Bold"/>
                <a:ea typeface="Crusoe Text Bold"/>
                <a:cs typeface="Crusoe Text Bold"/>
                <a:sym typeface="Crusoe Text Bold"/>
              </a:rPr>
              <a:t>Listen to the student - find their strengths and work with them on their weaknesses</a:t>
            </a:r>
          </a:p>
        </p:txBody>
      </p:sp>
      <p:sp>
        <p:nvSpPr>
          <p:cNvPr id="16" name="TextBox 16"/>
          <p:cNvSpPr txBox="1"/>
          <p:nvPr/>
        </p:nvSpPr>
        <p:spPr>
          <a:xfrm>
            <a:off x="6991316" y="3990085"/>
            <a:ext cx="4306141" cy="5145236"/>
          </a:xfrm>
          <a:prstGeom prst="rect">
            <a:avLst/>
          </a:prstGeom>
        </p:spPr>
        <p:txBody>
          <a:bodyPr lIns="0" tIns="0" rIns="0" bIns="0" rtlCol="0" anchor="t">
            <a:spAutoFit/>
          </a:bodyPr>
          <a:lstStyle/>
          <a:p>
            <a:pPr marL="0" lvl="0" indent="0" algn="ctr">
              <a:lnSpc>
                <a:spcPts val="6884"/>
              </a:lnSpc>
            </a:pPr>
            <a:r>
              <a:rPr lang="en-US" sz="4499" b="1" dirty="0">
                <a:solidFill>
                  <a:srgbClr val="FFFFFF"/>
                </a:solidFill>
                <a:latin typeface="Crusoe Text Bold"/>
                <a:ea typeface="Crusoe Text Bold"/>
                <a:cs typeface="Crusoe Text Bold"/>
                <a:sym typeface="Crusoe Text Bold"/>
              </a:rPr>
              <a:t>Compliment Sandwich - we do it for parents’ night so use this for students!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1D8F6"/>
        </a:solidFill>
        <a:effectLst/>
      </p:bgPr>
    </p:bg>
    <p:spTree>
      <p:nvGrpSpPr>
        <p:cNvPr id="1" name=""/>
        <p:cNvGrpSpPr/>
        <p:nvPr/>
      </p:nvGrpSpPr>
      <p:grpSpPr>
        <a:xfrm>
          <a:off x="0" y="0"/>
          <a:ext cx="0" cy="0"/>
          <a:chOff x="0" y="0"/>
          <a:chExt cx="0" cy="0"/>
        </a:xfrm>
      </p:grpSpPr>
      <p:sp>
        <p:nvSpPr>
          <p:cNvPr id="2" name="TextBox 2"/>
          <p:cNvSpPr txBox="1"/>
          <p:nvPr/>
        </p:nvSpPr>
        <p:spPr>
          <a:xfrm>
            <a:off x="1028700" y="1173813"/>
            <a:ext cx="16230600" cy="1383668"/>
          </a:xfrm>
          <a:prstGeom prst="rect">
            <a:avLst/>
          </a:prstGeom>
        </p:spPr>
        <p:txBody>
          <a:bodyPr lIns="0" tIns="0" rIns="0" bIns="0" rtlCol="0" anchor="t">
            <a:spAutoFit/>
          </a:bodyPr>
          <a:lstStyle/>
          <a:p>
            <a:pPr marL="0" lvl="0" indent="0" algn="ctr">
              <a:lnSpc>
                <a:spcPts val="9099"/>
              </a:lnSpc>
            </a:pPr>
            <a:r>
              <a:rPr lang="en-US" sz="9099" spc="181" dirty="0">
                <a:solidFill>
                  <a:srgbClr val="1C1679"/>
                </a:solidFill>
                <a:latin typeface="Funtastic"/>
                <a:ea typeface="Funtastic"/>
                <a:cs typeface="Funtastic"/>
                <a:sym typeface="Funtastic"/>
              </a:rPr>
              <a:t>THINGS TO REMEMBER:</a:t>
            </a:r>
          </a:p>
        </p:txBody>
      </p:sp>
      <p:sp>
        <p:nvSpPr>
          <p:cNvPr id="3" name="Freeform 3"/>
          <p:cNvSpPr/>
          <p:nvPr/>
        </p:nvSpPr>
        <p:spPr>
          <a:xfrm flipH="1">
            <a:off x="0" y="-1486890"/>
            <a:ext cx="6166594" cy="4114800"/>
          </a:xfrm>
          <a:custGeom>
            <a:avLst/>
            <a:gdLst/>
            <a:ahLst/>
            <a:cxnLst/>
            <a:rect l="l" t="t" r="r" b="b"/>
            <a:pathLst>
              <a:path w="6166594" h="4114800">
                <a:moveTo>
                  <a:pt x="6166594" y="0"/>
                </a:moveTo>
                <a:lnTo>
                  <a:pt x="0" y="0"/>
                </a:lnTo>
                <a:lnTo>
                  <a:pt x="0" y="4114800"/>
                </a:lnTo>
                <a:lnTo>
                  <a:pt x="6166594" y="4114800"/>
                </a:lnTo>
                <a:lnTo>
                  <a:pt x="6166594"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grpSp>
        <p:nvGrpSpPr>
          <p:cNvPr id="4" name="Group 4"/>
          <p:cNvGrpSpPr/>
          <p:nvPr/>
        </p:nvGrpSpPr>
        <p:grpSpPr>
          <a:xfrm>
            <a:off x="1028700" y="3600450"/>
            <a:ext cx="4667765" cy="5968245"/>
            <a:chOff x="0" y="0"/>
            <a:chExt cx="1229370" cy="1571883"/>
          </a:xfrm>
        </p:grpSpPr>
        <p:sp>
          <p:nvSpPr>
            <p:cNvPr id="5" name="Freeform 5"/>
            <p:cNvSpPr/>
            <p:nvPr/>
          </p:nvSpPr>
          <p:spPr>
            <a:xfrm>
              <a:off x="0" y="0"/>
              <a:ext cx="1229370" cy="1571883"/>
            </a:xfrm>
            <a:custGeom>
              <a:avLst/>
              <a:gdLst/>
              <a:ahLst/>
              <a:cxnLst/>
              <a:rect l="l" t="t" r="r" b="b"/>
              <a:pathLst>
                <a:path w="1229370" h="1571883">
                  <a:moveTo>
                    <a:pt x="84588" y="0"/>
                  </a:moveTo>
                  <a:lnTo>
                    <a:pt x="1144782" y="0"/>
                  </a:lnTo>
                  <a:cubicBezTo>
                    <a:pt x="1167216" y="0"/>
                    <a:pt x="1188732" y="8912"/>
                    <a:pt x="1204595" y="24775"/>
                  </a:cubicBezTo>
                  <a:cubicBezTo>
                    <a:pt x="1220458" y="40639"/>
                    <a:pt x="1229370" y="62154"/>
                    <a:pt x="1229370" y="84588"/>
                  </a:cubicBezTo>
                  <a:lnTo>
                    <a:pt x="1229370" y="1487295"/>
                  </a:lnTo>
                  <a:cubicBezTo>
                    <a:pt x="1229370" y="1509729"/>
                    <a:pt x="1220458" y="1531245"/>
                    <a:pt x="1204595" y="1547108"/>
                  </a:cubicBezTo>
                  <a:cubicBezTo>
                    <a:pt x="1188732" y="1562971"/>
                    <a:pt x="1167216" y="1571883"/>
                    <a:pt x="1144782" y="1571883"/>
                  </a:cubicBezTo>
                  <a:lnTo>
                    <a:pt x="84588" y="1571883"/>
                  </a:lnTo>
                  <a:cubicBezTo>
                    <a:pt x="62154" y="1571883"/>
                    <a:pt x="40639" y="1562971"/>
                    <a:pt x="24775" y="1547108"/>
                  </a:cubicBezTo>
                  <a:cubicBezTo>
                    <a:pt x="8912" y="1531245"/>
                    <a:pt x="0" y="1509729"/>
                    <a:pt x="0" y="1487295"/>
                  </a:cubicBezTo>
                  <a:lnTo>
                    <a:pt x="0" y="84588"/>
                  </a:lnTo>
                  <a:cubicBezTo>
                    <a:pt x="0" y="62154"/>
                    <a:pt x="8912" y="40639"/>
                    <a:pt x="24775" y="24775"/>
                  </a:cubicBezTo>
                  <a:cubicBezTo>
                    <a:pt x="40639" y="8912"/>
                    <a:pt x="62154" y="0"/>
                    <a:pt x="84588" y="0"/>
                  </a:cubicBezTo>
                  <a:close/>
                </a:path>
              </a:pathLst>
            </a:custGeom>
            <a:solidFill>
              <a:srgbClr val="287A74"/>
            </a:solidFill>
          </p:spPr>
          <p:txBody>
            <a:bodyPr/>
            <a:lstStyle/>
            <a:p>
              <a:endParaRPr lang="en-GB" dirty="0"/>
            </a:p>
          </p:txBody>
        </p:sp>
        <p:sp>
          <p:nvSpPr>
            <p:cNvPr id="6" name="TextBox 6"/>
            <p:cNvSpPr txBox="1"/>
            <p:nvPr/>
          </p:nvSpPr>
          <p:spPr>
            <a:xfrm>
              <a:off x="0" y="-28575"/>
              <a:ext cx="1229370" cy="1600458"/>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6810118" y="3600450"/>
            <a:ext cx="4667765" cy="5968245"/>
            <a:chOff x="0" y="0"/>
            <a:chExt cx="1229370" cy="1571883"/>
          </a:xfrm>
        </p:grpSpPr>
        <p:sp>
          <p:nvSpPr>
            <p:cNvPr id="8" name="Freeform 8"/>
            <p:cNvSpPr/>
            <p:nvPr/>
          </p:nvSpPr>
          <p:spPr>
            <a:xfrm>
              <a:off x="0" y="0"/>
              <a:ext cx="1229370" cy="1571883"/>
            </a:xfrm>
            <a:custGeom>
              <a:avLst/>
              <a:gdLst/>
              <a:ahLst/>
              <a:cxnLst/>
              <a:rect l="l" t="t" r="r" b="b"/>
              <a:pathLst>
                <a:path w="1229370" h="1571883">
                  <a:moveTo>
                    <a:pt x="84588" y="0"/>
                  </a:moveTo>
                  <a:lnTo>
                    <a:pt x="1144782" y="0"/>
                  </a:lnTo>
                  <a:cubicBezTo>
                    <a:pt x="1167216" y="0"/>
                    <a:pt x="1188732" y="8912"/>
                    <a:pt x="1204595" y="24775"/>
                  </a:cubicBezTo>
                  <a:cubicBezTo>
                    <a:pt x="1220458" y="40639"/>
                    <a:pt x="1229370" y="62154"/>
                    <a:pt x="1229370" y="84588"/>
                  </a:cubicBezTo>
                  <a:lnTo>
                    <a:pt x="1229370" y="1487295"/>
                  </a:lnTo>
                  <a:cubicBezTo>
                    <a:pt x="1229370" y="1509729"/>
                    <a:pt x="1220458" y="1531245"/>
                    <a:pt x="1204595" y="1547108"/>
                  </a:cubicBezTo>
                  <a:cubicBezTo>
                    <a:pt x="1188732" y="1562971"/>
                    <a:pt x="1167216" y="1571883"/>
                    <a:pt x="1144782" y="1571883"/>
                  </a:cubicBezTo>
                  <a:lnTo>
                    <a:pt x="84588" y="1571883"/>
                  </a:lnTo>
                  <a:cubicBezTo>
                    <a:pt x="62154" y="1571883"/>
                    <a:pt x="40639" y="1562971"/>
                    <a:pt x="24775" y="1547108"/>
                  </a:cubicBezTo>
                  <a:cubicBezTo>
                    <a:pt x="8912" y="1531245"/>
                    <a:pt x="0" y="1509729"/>
                    <a:pt x="0" y="1487295"/>
                  </a:cubicBezTo>
                  <a:lnTo>
                    <a:pt x="0" y="84588"/>
                  </a:lnTo>
                  <a:cubicBezTo>
                    <a:pt x="0" y="62154"/>
                    <a:pt x="8912" y="40639"/>
                    <a:pt x="24775" y="24775"/>
                  </a:cubicBezTo>
                  <a:cubicBezTo>
                    <a:pt x="40639" y="8912"/>
                    <a:pt x="62154" y="0"/>
                    <a:pt x="84588" y="0"/>
                  </a:cubicBezTo>
                  <a:close/>
                </a:path>
              </a:pathLst>
            </a:custGeom>
            <a:solidFill>
              <a:srgbClr val="287A74"/>
            </a:solidFill>
          </p:spPr>
          <p:txBody>
            <a:bodyPr/>
            <a:lstStyle/>
            <a:p>
              <a:endParaRPr lang="en-GB" dirty="0"/>
            </a:p>
          </p:txBody>
        </p:sp>
        <p:sp>
          <p:nvSpPr>
            <p:cNvPr id="9" name="TextBox 9"/>
            <p:cNvSpPr txBox="1"/>
            <p:nvPr/>
          </p:nvSpPr>
          <p:spPr>
            <a:xfrm>
              <a:off x="0" y="-28575"/>
              <a:ext cx="1229370" cy="1600458"/>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2592307" y="3600450"/>
            <a:ext cx="4667765" cy="5968245"/>
            <a:chOff x="0" y="0"/>
            <a:chExt cx="1229370" cy="1571883"/>
          </a:xfrm>
        </p:grpSpPr>
        <p:sp>
          <p:nvSpPr>
            <p:cNvPr id="11" name="Freeform 11"/>
            <p:cNvSpPr/>
            <p:nvPr/>
          </p:nvSpPr>
          <p:spPr>
            <a:xfrm>
              <a:off x="0" y="0"/>
              <a:ext cx="1229370" cy="1571883"/>
            </a:xfrm>
            <a:custGeom>
              <a:avLst/>
              <a:gdLst/>
              <a:ahLst/>
              <a:cxnLst/>
              <a:rect l="l" t="t" r="r" b="b"/>
              <a:pathLst>
                <a:path w="1229370" h="1571883">
                  <a:moveTo>
                    <a:pt x="84588" y="0"/>
                  </a:moveTo>
                  <a:lnTo>
                    <a:pt x="1144782" y="0"/>
                  </a:lnTo>
                  <a:cubicBezTo>
                    <a:pt x="1167216" y="0"/>
                    <a:pt x="1188732" y="8912"/>
                    <a:pt x="1204595" y="24775"/>
                  </a:cubicBezTo>
                  <a:cubicBezTo>
                    <a:pt x="1220458" y="40639"/>
                    <a:pt x="1229370" y="62154"/>
                    <a:pt x="1229370" y="84588"/>
                  </a:cubicBezTo>
                  <a:lnTo>
                    <a:pt x="1229370" y="1487295"/>
                  </a:lnTo>
                  <a:cubicBezTo>
                    <a:pt x="1229370" y="1509729"/>
                    <a:pt x="1220458" y="1531245"/>
                    <a:pt x="1204595" y="1547108"/>
                  </a:cubicBezTo>
                  <a:cubicBezTo>
                    <a:pt x="1188732" y="1562971"/>
                    <a:pt x="1167216" y="1571883"/>
                    <a:pt x="1144782" y="1571883"/>
                  </a:cubicBezTo>
                  <a:lnTo>
                    <a:pt x="84588" y="1571883"/>
                  </a:lnTo>
                  <a:cubicBezTo>
                    <a:pt x="62154" y="1571883"/>
                    <a:pt x="40639" y="1562971"/>
                    <a:pt x="24775" y="1547108"/>
                  </a:cubicBezTo>
                  <a:cubicBezTo>
                    <a:pt x="8912" y="1531245"/>
                    <a:pt x="0" y="1509729"/>
                    <a:pt x="0" y="1487295"/>
                  </a:cubicBezTo>
                  <a:lnTo>
                    <a:pt x="0" y="84588"/>
                  </a:lnTo>
                  <a:cubicBezTo>
                    <a:pt x="0" y="62154"/>
                    <a:pt x="8912" y="40639"/>
                    <a:pt x="24775" y="24775"/>
                  </a:cubicBezTo>
                  <a:cubicBezTo>
                    <a:pt x="40639" y="8912"/>
                    <a:pt x="62154" y="0"/>
                    <a:pt x="84588" y="0"/>
                  </a:cubicBezTo>
                  <a:close/>
                </a:path>
              </a:pathLst>
            </a:custGeom>
            <a:solidFill>
              <a:srgbClr val="287A74"/>
            </a:solidFill>
          </p:spPr>
          <p:txBody>
            <a:bodyPr/>
            <a:lstStyle/>
            <a:p>
              <a:endParaRPr lang="en-GB"/>
            </a:p>
          </p:txBody>
        </p:sp>
        <p:sp>
          <p:nvSpPr>
            <p:cNvPr id="12" name="TextBox 12"/>
            <p:cNvSpPr txBox="1"/>
            <p:nvPr/>
          </p:nvSpPr>
          <p:spPr>
            <a:xfrm>
              <a:off x="0" y="-28575"/>
              <a:ext cx="1229370" cy="160045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6994536" y="3721400"/>
            <a:ext cx="4298929" cy="7216056"/>
          </a:xfrm>
          <a:prstGeom prst="rect">
            <a:avLst/>
          </a:prstGeom>
        </p:spPr>
        <p:txBody>
          <a:bodyPr lIns="0" tIns="0" rIns="0" bIns="0" rtlCol="0" anchor="t">
            <a:spAutoFit/>
          </a:bodyPr>
          <a:lstStyle/>
          <a:p>
            <a:pPr algn="ctr">
              <a:lnSpc>
                <a:spcPts val="5219"/>
              </a:lnSpc>
            </a:pPr>
            <a:r>
              <a:rPr lang="en-US" sz="3411" b="1" dirty="0">
                <a:solidFill>
                  <a:srgbClr val="FFFFFF"/>
                </a:solidFill>
                <a:latin typeface="Crusoe Text Bold"/>
                <a:ea typeface="Crusoe Text Bold"/>
                <a:cs typeface="Crusoe Text Bold"/>
                <a:sym typeface="Crusoe Text Bold"/>
              </a:rPr>
              <a:t>Start by giving students high levels of support, then slowly remove that as their confidence, skill and understanding grow. </a:t>
            </a:r>
          </a:p>
          <a:p>
            <a:pPr algn="ctr">
              <a:lnSpc>
                <a:spcPts val="5219"/>
              </a:lnSpc>
            </a:pPr>
            <a:endParaRPr lang="en-US" sz="3411" b="1" dirty="0">
              <a:solidFill>
                <a:srgbClr val="FFFFFF"/>
              </a:solidFill>
              <a:latin typeface="Crusoe Text Bold"/>
              <a:ea typeface="Crusoe Text Bold"/>
              <a:cs typeface="Crusoe Text Bold"/>
              <a:sym typeface="Crusoe Text Bold"/>
            </a:endParaRPr>
          </a:p>
          <a:p>
            <a:pPr marL="0" lvl="0" indent="0" algn="ctr">
              <a:lnSpc>
                <a:spcPts val="5219"/>
              </a:lnSpc>
            </a:pPr>
            <a:endParaRPr lang="en-US" sz="3411" b="1" dirty="0">
              <a:solidFill>
                <a:srgbClr val="FFFFFF"/>
              </a:solidFill>
              <a:latin typeface="Crusoe Text Bold"/>
              <a:ea typeface="Crusoe Text Bold"/>
              <a:cs typeface="Crusoe Text Bold"/>
              <a:sym typeface="Crusoe Text Bold"/>
            </a:endParaRPr>
          </a:p>
        </p:txBody>
      </p:sp>
      <p:sp>
        <p:nvSpPr>
          <p:cNvPr id="14" name="TextBox 14"/>
          <p:cNvSpPr txBox="1"/>
          <p:nvPr/>
        </p:nvSpPr>
        <p:spPr>
          <a:xfrm>
            <a:off x="1518777" y="3826175"/>
            <a:ext cx="3687610" cy="685828"/>
          </a:xfrm>
          <a:prstGeom prst="rect">
            <a:avLst/>
          </a:prstGeom>
        </p:spPr>
        <p:txBody>
          <a:bodyPr lIns="0" tIns="0" rIns="0" bIns="0" rtlCol="0" anchor="t">
            <a:spAutoFit/>
          </a:bodyPr>
          <a:lstStyle/>
          <a:p>
            <a:pPr marL="0" lvl="0" indent="0" algn="ctr">
              <a:lnSpc>
                <a:spcPts val="4499"/>
              </a:lnSpc>
            </a:pPr>
            <a:r>
              <a:rPr lang="en-US" sz="4499" spc="89" dirty="0">
                <a:solidFill>
                  <a:srgbClr val="DA8A58"/>
                </a:solidFill>
                <a:latin typeface="Funtastic"/>
                <a:ea typeface="Funtastic"/>
                <a:cs typeface="Funtastic"/>
                <a:sym typeface="Funtastic"/>
              </a:rPr>
              <a:t>3RD IDEA</a:t>
            </a:r>
          </a:p>
        </p:txBody>
      </p:sp>
      <p:sp>
        <p:nvSpPr>
          <p:cNvPr id="15" name="TextBox 15"/>
          <p:cNvSpPr txBox="1"/>
          <p:nvPr/>
        </p:nvSpPr>
        <p:spPr>
          <a:xfrm>
            <a:off x="1209512" y="4812026"/>
            <a:ext cx="4306141" cy="4278490"/>
          </a:xfrm>
          <a:prstGeom prst="rect">
            <a:avLst/>
          </a:prstGeom>
        </p:spPr>
        <p:txBody>
          <a:bodyPr lIns="0" tIns="0" rIns="0" bIns="0" rtlCol="0" anchor="t">
            <a:spAutoFit/>
          </a:bodyPr>
          <a:lstStyle/>
          <a:p>
            <a:pPr marL="0" lvl="0" indent="0" algn="ctr">
              <a:lnSpc>
                <a:spcPts val="6884"/>
              </a:lnSpc>
            </a:pPr>
            <a:r>
              <a:rPr lang="en-US" sz="4499" b="1" dirty="0">
                <a:solidFill>
                  <a:srgbClr val="FFFFFF"/>
                </a:solidFill>
                <a:latin typeface="Crusoe Text Bold"/>
                <a:ea typeface="Crusoe Text Bold"/>
                <a:cs typeface="Crusoe Text Bold"/>
                <a:sym typeface="Crusoe Text Bold"/>
              </a:rPr>
              <a:t>Foster Gradual Autonomy  - it is how we all learn! </a:t>
            </a:r>
          </a:p>
        </p:txBody>
      </p:sp>
      <p:sp>
        <p:nvSpPr>
          <p:cNvPr id="16" name="TextBox 16"/>
          <p:cNvSpPr txBox="1"/>
          <p:nvPr/>
        </p:nvSpPr>
        <p:spPr>
          <a:xfrm>
            <a:off x="12749751" y="3882370"/>
            <a:ext cx="4352878" cy="6137801"/>
          </a:xfrm>
          <a:prstGeom prst="rect">
            <a:avLst/>
          </a:prstGeom>
        </p:spPr>
        <p:txBody>
          <a:bodyPr lIns="0" tIns="0" rIns="0" bIns="0" rtlCol="0" anchor="t">
            <a:spAutoFit/>
          </a:bodyPr>
          <a:lstStyle/>
          <a:p>
            <a:pPr algn="ctr">
              <a:lnSpc>
                <a:spcPts val="6120"/>
              </a:lnSpc>
            </a:pPr>
            <a:r>
              <a:rPr lang="en-US" sz="4000" b="1" dirty="0">
                <a:solidFill>
                  <a:srgbClr val="FFFFFF"/>
                </a:solidFill>
                <a:latin typeface="Crusoe Text Bold"/>
                <a:ea typeface="Crusoe Text Bold"/>
                <a:cs typeface="Crusoe Text Bold"/>
                <a:sym typeface="Crusoe Text Bold"/>
              </a:rPr>
              <a:t>Sense of self as a teacher is strengthened and the pupils see the student teacher as a </a:t>
            </a:r>
            <a:r>
              <a:rPr lang="en-US" sz="4000" b="1" dirty="0">
                <a:solidFill>
                  <a:srgbClr val="E2BC5A"/>
                </a:solidFill>
                <a:latin typeface="Crusoe Text Bold"/>
                <a:ea typeface="Crusoe Text Bold"/>
                <a:cs typeface="Crusoe Text Bold"/>
                <a:sym typeface="Crusoe Text Bold"/>
              </a:rPr>
              <a:t>teacher</a:t>
            </a:r>
          </a:p>
          <a:p>
            <a:pPr marL="0" lvl="0" indent="0" algn="ctr">
              <a:lnSpc>
                <a:spcPts val="6120"/>
              </a:lnSpc>
            </a:pPr>
            <a:endParaRPr lang="en-US" sz="4000" b="1" dirty="0">
              <a:solidFill>
                <a:srgbClr val="E2BC5A"/>
              </a:solidFill>
              <a:latin typeface="Crusoe Text Bold"/>
              <a:ea typeface="Crusoe Text Bold"/>
              <a:cs typeface="Crusoe Text Bold"/>
              <a:sym typeface="Crusoe Tex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1D8F6"/>
        </a:solidFill>
        <a:effectLst/>
      </p:bgPr>
    </p:bg>
    <p:spTree>
      <p:nvGrpSpPr>
        <p:cNvPr id="1" name=""/>
        <p:cNvGrpSpPr/>
        <p:nvPr/>
      </p:nvGrpSpPr>
      <p:grpSpPr>
        <a:xfrm>
          <a:off x="0" y="0"/>
          <a:ext cx="0" cy="0"/>
          <a:chOff x="0" y="0"/>
          <a:chExt cx="0" cy="0"/>
        </a:xfrm>
      </p:grpSpPr>
      <p:sp>
        <p:nvSpPr>
          <p:cNvPr id="2" name="TextBox 2"/>
          <p:cNvSpPr txBox="1"/>
          <p:nvPr/>
        </p:nvSpPr>
        <p:spPr>
          <a:xfrm>
            <a:off x="3083297" y="7450266"/>
            <a:ext cx="16230600" cy="1453504"/>
          </a:xfrm>
          <a:prstGeom prst="rect">
            <a:avLst/>
          </a:prstGeom>
        </p:spPr>
        <p:txBody>
          <a:bodyPr lIns="0" tIns="0" rIns="0" bIns="0" rtlCol="0" anchor="t">
            <a:spAutoFit/>
          </a:bodyPr>
          <a:lstStyle/>
          <a:p>
            <a:pPr marL="0" lvl="0" indent="0" algn="ctr">
              <a:lnSpc>
                <a:spcPts val="9599"/>
              </a:lnSpc>
            </a:pPr>
            <a:r>
              <a:rPr lang="en-US" sz="9599" spc="191" dirty="0">
                <a:solidFill>
                  <a:srgbClr val="287A74"/>
                </a:solidFill>
                <a:latin typeface="Funtastic"/>
                <a:ea typeface="Funtastic"/>
                <a:cs typeface="Funtastic"/>
                <a:sym typeface="Funtastic"/>
              </a:rPr>
              <a:t>ANY QUESTIONS?</a:t>
            </a:r>
          </a:p>
        </p:txBody>
      </p:sp>
      <p:sp>
        <p:nvSpPr>
          <p:cNvPr id="3" name="Freeform 3"/>
          <p:cNvSpPr/>
          <p:nvPr/>
        </p:nvSpPr>
        <p:spPr>
          <a:xfrm flipH="1">
            <a:off x="0" y="-1486890"/>
            <a:ext cx="6166594" cy="4114800"/>
          </a:xfrm>
          <a:custGeom>
            <a:avLst/>
            <a:gdLst/>
            <a:ahLst/>
            <a:cxnLst/>
            <a:rect l="l" t="t" r="r" b="b"/>
            <a:pathLst>
              <a:path w="6166594" h="4114800">
                <a:moveTo>
                  <a:pt x="6166594" y="0"/>
                </a:moveTo>
                <a:lnTo>
                  <a:pt x="0" y="0"/>
                </a:lnTo>
                <a:lnTo>
                  <a:pt x="0" y="4114800"/>
                </a:lnTo>
                <a:lnTo>
                  <a:pt x="6166594" y="4114800"/>
                </a:lnTo>
                <a:lnTo>
                  <a:pt x="6166594"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4" name="Freeform 4"/>
          <p:cNvSpPr/>
          <p:nvPr/>
        </p:nvSpPr>
        <p:spPr>
          <a:xfrm flipV="1">
            <a:off x="12121406" y="7779995"/>
            <a:ext cx="6166594" cy="4114800"/>
          </a:xfrm>
          <a:custGeom>
            <a:avLst/>
            <a:gdLst/>
            <a:ahLst/>
            <a:cxnLst/>
            <a:rect l="l" t="t" r="r" b="b"/>
            <a:pathLst>
              <a:path w="6166594" h="4114800">
                <a:moveTo>
                  <a:pt x="0" y="4114800"/>
                </a:moveTo>
                <a:lnTo>
                  <a:pt x="6166594" y="4114800"/>
                </a:lnTo>
                <a:lnTo>
                  <a:pt x="6166594" y="0"/>
                </a:lnTo>
                <a:lnTo>
                  <a:pt x="0" y="0"/>
                </a:lnTo>
                <a:lnTo>
                  <a:pt x="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5" name="Freeform 5"/>
          <p:cNvSpPr/>
          <p:nvPr/>
        </p:nvSpPr>
        <p:spPr>
          <a:xfrm>
            <a:off x="13763352" y="-469584"/>
            <a:ext cx="4524648" cy="2996568"/>
          </a:xfrm>
          <a:custGeom>
            <a:avLst/>
            <a:gdLst/>
            <a:ahLst/>
            <a:cxnLst/>
            <a:rect l="l" t="t" r="r" b="b"/>
            <a:pathLst>
              <a:path w="4524648" h="2996568">
                <a:moveTo>
                  <a:pt x="0" y="0"/>
                </a:moveTo>
                <a:lnTo>
                  <a:pt x="4524648" y="0"/>
                </a:lnTo>
                <a:lnTo>
                  <a:pt x="4524648" y="2996568"/>
                </a:lnTo>
                <a:lnTo>
                  <a:pt x="0" y="299656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TextBox 6"/>
          <p:cNvSpPr txBox="1"/>
          <p:nvPr/>
        </p:nvSpPr>
        <p:spPr>
          <a:xfrm>
            <a:off x="642305" y="2702514"/>
            <a:ext cx="17003389" cy="4142776"/>
          </a:xfrm>
          <a:prstGeom prst="rect">
            <a:avLst/>
          </a:prstGeom>
        </p:spPr>
        <p:txBody>
          <a:bodyPr lIns="0" tIns="0" rIns="0" bIns="0" rtlCol="0" anchor="t">
            <a:spAutoFit/>
          </a:bodyPr>
          <a:lstStyle/>
          <a:p>
            <a:pPr marL="0" lvl="0" indent="0" algn="ctr">
              <a:lnSpc>
                <a:spcPts val="6632"/>
              </a:lnSpc>
            </a:pPr>
            <a:r>
              <a:rPr lang="en-US" sz="4335" b="1" dirty="0">
                <a:solidFill>
                  <a:srgbClr val="1C1679"/>
                </a:solidFill>
                <a:latin typeface="Crusoe Text Bold"/>
                <a:ea typeface="Crusoe Text Bold"/>
                <a:cs typeface="Crusoe Text Bold"/>
                <a:sym typeface="Crusoe Text Bold"/>
              </a:rPr>
              <a:t>You do </a:t>
            </a:r>
            <a:r>
              <a:rPr lang="en-US" sz="4335" b="1" u="sng" dirty="0">
                <a:solidFill>
                  <a:srgbClr val="1C1679"/>
                </a:solidFill>
                <a:latin typeface="Crusoe Text Bold"/>
                <a:ea typeface="Crusoe Text Bold"/>
                <a:cs typeface="Crusoe Text Bold"/>
                <a:sym typeface="Crusoe Text Bold"/>
              </a:rPr>
              <a:t>not </a:t>
            </a:r>
            <a:r>
              <a:rPr lang="en-US" sz="4335" b="1" dirty="0">
                <a:solidFill>
                  <a:srgbClr val="1C1679"/>
                </a:solidFill>
                <a:latin typeface="Crusoe Text Bold"/>
                <a:ea typeface="Crusoe Text Bold"/>
                <a:cs typeface="Crusoe Text Bold"/>
                <a:sym typeface="Crusoe Text Bold"/>
              </a:rPr>
              <a:t>need to follow the guidelines of the university handbooks to the letter - school and real life does not work like that so there is no expectation that your student will have to follow each page of the handbook word for word. </a:t>
            </a:r>
          </a:p>
        </p:txBody>
      </p:sp>
      <p:sp>
        <p:nvSpPr>
          <p:cNvPr id="7" name="Freeform 7"/>
          <p:cNvSpPr/>
          <p:nvPr/>
        </p:nvSpPr>
        <p:spPr>
          <a:xfrm rot="-820473">
            <a:off x="885639" y="6758535"/>
            <a:ext cx="3881421" cy="2836966"/>
          </a:xfrm>
          <a:custGeom>
            <a:avLst/>
            <a:gdLst/>
            <a:ahLst/>
            <a:cxnLst/>
            <a:rect l="l" t="t" r="r" b="b"/>
            <a:pathLst>
              <a:path w="3881421" h="2836966">
                <a:moveTo>
                  <a:pt x="0" y="0"/>
                </a:moveTo>
                <a:lnTo>
                  <a:pt x="3881421" y="0"/>
                </a:lnTo>
                <a:lnTo>
                  <a:pt x="3881421" y="2836966"/>
                </a:lnTo>
                <a:lnTo>
                  <a:pt x="0" y="28369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8" name="TextBox 8"/>
          <p:cNvSpPr txBox="1"/>
          <p:nvPr/>
        </p:nvSpPr>
        <p:spPr>
          <a:xfrm>
            <a:off x="-831169" y="1174406"/>
            <a:ext cx="16230600" cy="1453504"/>
          </a:xfrm>
          <a:prstGeom prst="rect">
            <a:avLst/>
          </a:prstGeom>
        </p:spPr>
        <p:txBody>
          <a:bodyPr lIns="0" tIns="0" rIns="0" bIns="0" rtlCol="0" anchor="t">
            <a:spAutoFit/>
          </a:bodyPr>
          <a:lstStyle/>
          <a:p>
            <a:pPr marL="0" lvl="0" indent="0" algn="ctr">
              <a:lnSpc>
                <a:spcPts val="9599"/>
              </a:lnSpc>
            </a:pPr>
            <a:r>
              <a:rPr lang="en-US" sz="9599" spc="191" dirty="0">
                <a:solidFill>
                  <a:srgbClr val="1C1679"/>
                </a:solidFill>
                <a:latin typeface="Funtastic"/>
                <a:ea typeface="Funtastic"/>
                <a:cs typeface="Funtastic"/>
                <a:sym typeface="Funtastic"/>
              </a:rPr>
              <a:t>ONE FINAL THOUGHT: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heel(1)">
                                      <p:cBhvr>
                                        <p:cTn id="7" dur="20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wipe(down)">
                                      <p:cBhvr>
                                        <p:cTn id="16" dur="580">
                                          <p:stCondLst>
                                            <p:cond delay="0"/>
                                          </p:stCondLst>
                                        </p:cTn>
                                        <p:tgtEl>
                                          <p:spTgt spid="2">
                                            <p:txEl>
                                              <p:pRg st="0" end="0"/>
                                            </p:txEl>
                                          </p:spTgt>
                                        </p:tgtEl>
                                      </p:cBhvr>
                                    </p:animEffect>
                                    <p:anim calcmode="lin" valueType="num">
                                      <p:cBhvr>
                                        <p:cTn id="17"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22" dur="26">
                                          <p:stCondLst>
                                            <p:cond delay="650"/>
                                          </p:stCondLst>
                                        </p:cTn>
                                        <p:tgtEl>
                                          <p:spTgt spid="2">
                                            <p:txEl>
                                              <p:pRg st="0" end="0"/>
                                            </p:txEl>
                                          </p:spTgt>
                                        </p:tgtEl>
                                      </p:cBhvr>
                                      <p:to x="100000" y="60000"/>
                                    </p:animScale>
                                    <p:animScale>
                                      <p:cBhvr>
                                        <p:cTn id="23" dur="166" decel="50000">
                                          <p:stCondLst>
                                            <p:cond delay="676"/>
                                          </p:stCondLst>
                                        </p:cTn>
                                        <p:tgtEl>
                                          <p:spTgt spid="2">
                                            <p:txEl>
                                              <p:pRg st="0" end="0"/>
                                            </p:txEl>
                                          </p:spTgt>
                                        </p:tgtEl>
                                      </p:cBhvr>
                                      <p:to x="100000" y="100000"/>
                                    </p:animScale>
                                    <p:animScale>
                                      <p:cBhvr>
                                        <p:cTn id="24" dur="26">
                                          <p:stCondLst>
                                            <p:cond delay="1312"/>
                                          </p:stCondLst>
                                        </p:cTn>
                                        <p:tgtEl>
                                          <p:spTgt spid="2">
                                            <p:txEl>
                                              <p:pRg st="0" end="0"/>
                                            </p:txEl>
                                          </p:spTgt>
                                        </p:tgtEl>
                                      </p:cBhvr>
                                      <p:to x="100000" y="80000"/>
                                    </p:animScale>
                                    <p:animScale>
                                      <p:cBhvr>
                                        <p:cTn id="25" dur="166" decel="50000">
                                          <p:stCondLst>
                                            <p:cond delay="1338"/>
                                          </p:stCondLst>
                                        </p:cTn>
                                        <p:tgtEl>
                                          <p:spTgt spid="2">
                                            <p:txEl>
                                              <p:pRg st="0" end="0"/>
                                            </p:txEl>
                                          </p:spTgt>
                                        </p:tgtEl>
                                      </p:cBhvr>
                                      <p:to x="100000" y="100000"/>
                                    </p:animScale>
                                    <p:animScale>
                                      <p:cBhvr>
                                        <p:cTn id="26" dur="26">
                                          <p:stCondLst>
                                            <p:cond delay="1642"/>
                                          </p:stCondLst>
                                        </p:cTn>
                                        <p:tgtEl>
                                          <p:spTgt spid="2">
                                            <p:txEl>
                                              <p:pRg st="0" end="0"/>
                                            </p:txEl>
                                          </p:spTgt>
                                        </p:tgtEl>
                                      </p:cBhvr>
                                      <p:to x="100000" y="90000"/>
                                    </p:animScale>
                                    <p:animScale>
                                      <p:cBhvr>
                                        <p:cTn id="27" dur="166" decel="50000">
                                          <p:stCondLst>
                                            <p:cond delay="1668"/>
                                          </p:stCondLst>
                                        </p:cTn>
                                        <p:tgtEl>
                                          <p:spTgt spid="2">
                                            <p:txEl>
                                              <p:pRg st="0" end="0"/>
                                            </p:txEl>
                                          </p:spTgt>
                                        </p:tgtEl>
                                      </p:cBhvr>
                                      <p:to x="100000" y="100000"/>
                                    </p:animScale>
                                    <p:animScale>
                                      <p:cBhvr>
                                        <p:cTn id="28" dur="26">
                                          <p:stCondLst>
                                            <p:cond delay="1808"/>
                                          </p:stCondLst>
                                        </p:cTn>
                                        <p:tgtEl>
                                          <p:spTgt spid="2">
                                            <p:txEl>
                                              <p:pRg st="0" end="0"/>
                                            </p:txEl>
                                          </p:spTgt>
                                        </p:tgtEl>
                                      </p:cBhvr>
                                      <p:to x="100000" y="95000"/>
                                    </p:animScale>
                                    <p:animScale>
                                      <p:cBhvr>
                                        <p:cTn id="29" dur="166" decel="50000">
                                          <p:stCondLst>
                                            <p:cond delay="1834"/>
                                          </p:stCondLst>
                                        </p:cTn>
                                        <p:tgtEl>
                                          <p:spTgt spid="2">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1D8F6"/>
        </a:solidFill>
        <a:effectLst/>
      </p:bgPr>
    </p:bg>
    <p:spTree>
      <p:nvGrpSpPr>
        <p:cNvPr id="1" name="">
          <a:extLst>
            <a:ext uri="{FF2B5EF4-FFF2-40B4-BE49-F238E27FC236}">
              <a16:creationId xmlns:a16="http://schemas.microsoft.com/office/drawing/2014/main" id="{813D3F91-BB55-7C4D-8BAE-E8D7E84C1175}"/>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739E388E-3D10-97B8-7C0D-AEDC88F3CB5D}"/>
              </a:ext>
            </a:extLst>
          </p:cNvPr>
          <p:cNvSpPr/>
          <p:nvPr/>
        </p:nvSpPr>
        <p:spPr>
          <a:xfrm flipH="1">
            <a:off x="0" y="31630"/>
            <a:ext cx="6166594" cy="4114800"/>
          </a:xfrm>
          <a:custGeom>
            <a:avLst/>
            <a:gdLst/>
            <a:ahLst/>
            <a:cxnLst/>
            <a:rect l="l" t="t" r="r" b="b"/>
            <a:pathLst>
              <a:path w="6166594" h="4114800">
                <a:moveTo>
                  <a:pt x="6166594" y="0"/>
                </a:moveTo>
                <a:lnTo>
                  <a:pt x="0" y="0"/>
                </a:lnTo>
                <a:lnTo>
                  <a:pt x="0" y="4114800"/>
                </a:lnTo>
                <a:lnTo>
                  <a:pt x="6166594" y="4114800"/>
                </a:lnTo>
                <a:lnTo>
                  <a:pt x="6166594"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4" name="Freeform 4">
            <a:extLst>
              <a:ext uri="{FF2B5EF4-FFF2-40B4-BE49-F238E27FC236}">
                <a16:creationId xmlns:a16="http://schemas.microsoft.com/office/drawing/2014/main" id="{81C8CDFF-A7EF-545F-3711-EBD6A85810AA}"/>
              </a:ext>
            </a:extLst>
          </p:cNvPr>
          <p:cNvSpPr/>
          <p:nvPr/>
        </p:nvSpPr>
        <p:spPr>
          <a:xfrm flipV="1">
            <a:off x="12105591" y="6327725"/>
            <a:ext cx="6166594" cy="4114800"/>
          </a:xfrm>
          <a:custGeom>
            <a:avLst/>
            <a:gdLst/>
            <a:ahLst/>
            <a:cxnLst/>
            <a:rect l="l" t="t" r="r" b="b"/>
            <a:pathLst>
              <a:path w="6166594" h="4114800">
                <a:moveTo>
                  <a:pt x="0" y="4114800"/>
                </a:moveTo>
                <a:lnTo>
                  <a:pt x="6166594" y="4114800"/>
                </a:lnTo>
                <a:lnTo>
                  <a:pt x="6166594" y="0"/>
                </a:lnTo>
                <a:lnTo>
                  <a:pt x="0" y="0"/>
                </a:lnTo>
                <a:lnTo>
                  <a:pt x="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5" name="Freeform 5">
            <a:extLst>
              <a:ext uri="{FF2B5EF4-FFF2-40B4-BE49-F238E27FC236}">
                <a16:creationId xmlns:a16="http://schemas.microsoft.com/office/drawing/2014/main" id="{76F4E7B1-03AA-257F-1103-BBBD77FBA176}"/>
              </a:ext>
            </a:extLst>
          </p:cNvPr>
          <p:cNvSpPr/>
          <p:nvPr/>
        </p:nvSpPr>
        <p:spPr>
          <a:xfrm>
            <a:off x="13875832" y="811923"/>
            <a:ext cx="4524648" cy="2996568"/>
          </a:xfrm>
          <a:custGeom>
            <a:avLst/>
            <a:gdLst/>
            <a:ahLst/>
            <a:cxnLst/>
            <a:rect l="l" t="t" r="r" b="b"/>
            <a:pathLst>
              <a:path w="4524648" h="2996568">
                <a:moveTo>
                  <a:pt x="0" y="0"/>
                </a:moveTo>
                <a:lnTo>
                  <a:pt x="4524648" y="0"/>
                </a:lnTo>
                <a:lnTo>
                  <a:pt x="4524648" y="2996568"/>
                </a:lnTo>
                <a:lnTo>
                  <a:pt x="0" y="299656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8" name="TextBox 8">
            <a:extLst>
              <a:ext uri="{FF2B5EF4-FFF2-40B4-BE49-F238E27FC236}">
                <a16:creationId xmlns:a16="http://schemas.microsoft.com/office/drawing/2014/main" id="{E3E6996F-AC42-C0CF-7320-25B0DF76604F}"/>
              </a:ext>
            </a:extLst>
          </p:cNvPr>
          <p:cNvSpPr txBox="1"/>
          <p:nvPr/>
        </p:nvSpPr>
        <p:spPr>
          <a:xfrm>
            <a:off x="4544758" y="273171"/>
            <a:ext cx="10287000" cy="2462213"/>
          </a:xfrm>
          <a:prstGeom prst="rect">
            <a:avLst/>
          </a:prstGeom>
        </p:spPr>
        <p:txBody>
          <a:bodyPr wrap="square" lIns="0" tIns="0" rIns="0" bIns="0" rtlCol="0" anchor="t">
            <a:spAutoFit/>
          </a:bodyPr>
          <a:lstStyle/>
          <a:p>
            <a:pPr marL="0" lvl="0" indent="0" algn="ctr">
              <a:lnSpc>
                <a:spcPts val="9599"/>
              </a:lnSpc>
            </a:pPr>
            <a:r>
              <a:rPr lang="en-US" sz="8000" spc="191" dirty="0">
                <a:solidFill>
                  <a:srgbClr val="1C1679"/>
                </a:solidFill>
                <a:latin typeface="Funtastic"/>
                <a:ea typeface="Funtastic"/>
                <a:cs typeface="Funtastic"/>
                <a:sym typeface="Funtastic"/>
              </a:rPr>
              <a:t>Could I ask one </a:t>
            </a:r>
            <a:r>
              <a:rPr lang="en-US" sz="8000" spc="191" dirty="0" err="1">
                <a:solidFill>
                  <a:srgbClr val="1C1679"/>
                </a:solidFill>
                <a:latin typeface="Funtastic"/>
                <a:ea typeface="Funtastic"/>
                <a:cs typeface="Funtastic"/>
                <a:sym typeface="Funtastic"/>
              </a:rPr>
              <a:t>favour</a:t>
            </a:r>
            <a:r>
              <a:rPr lang="en-US" sz="8000" spc="191" dirty="0">
                <a:solidFill>
                  <a:srgbClr val="1C1679"/>
                </a:solidFill>
                <a:latin typeface="Funtastic"/>
                <a:ea typeface="Funtastic"/>
                <a:cs typeface="Funtastic"/>
                <a:sym typeface="Funtastic"/>
              </a:rPr>
              <a:t> please??</a:t>
            </a:r>
          </a:p>
        </p:txBody>
      </p:sp>
      <p:sp>
        <p:nvSpPr>
          <p:cNvPr id="9" name="Freeform 4">
            <a:extLst>
              <a:ext uri="{FF2B5EF4-FFF2-40B4-BE49-F238E27FC236}">
                <a16:creationId xmlns:a16="http://schemas.microsoft.com/office/drawing/2014/main" id="{D4158116-539A-A232-6CED-01872AC96840}"/>
              </a:ext>
            </a:extLst>
          </p:cNvPr>
          <p:cNvSpPr/>
          <p:nvPr/>
        </p:nvSpPr>
        <p:spPr>
          <a:xfrm>
            <a:off x="9688258" y="3085032"/>
            <a:ext cx="6281253" cy="6103756"/>
          </a:xfrm>
          <a:custGeom>
            <a:avLst/>
            <a:gdLst/>
            <a:ahLst/>
            <a:cxnLst/>
            <a:rect l="l" t="t" r="r" b="b"/>
            <a:pathLst>
              <a:path w="5138253" h="6103756">
                <a:moveTo>
                  <a:pt x="0" y="0"/>
                </a:moveTo>
                <a:lnTo>
                  <a:pt x="5138252" y="0"/>
                </a:lnTo>
                <a:lnTo>
                  <a:pt x="5138252" y="6103755"/>
                </a:lnTo>
                <a:lnTo>
                  <a:pt x="0" y="610375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1" name="Rectangle 1">
            <a:extLst>
              <a:ext uri="{FF2B5EF4-FFF2-40B4-BE49-F238E27FC236}">
                <a16:creationId xmlns:a16="http://schemas.microsoft.com/office/drawing/2014/main" id="{956CD9C5-907C-CB5D-04EE-DFEBC8248DF5}"/>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2">
            <a:extLst>
              <a:ext uri="{FF2B5EF4-FFF2-40B4-BE49-F238E27FC236}">
                <a16:creationId xmlns:a16="http://schemas.microsoft.com/office/drawing/2014/main" id="{C827DE5D-926F-F882-339F-EC878B73F31D}"/>
              </a:ext>
            </a:extLst>
          </p:cNvPr>
          <p:cNvSpPr>
            <a:spLocks noChangeArrowheads="1"/>
          </p:cNvSpPr>
          <p:nvPr/>
        </p:nvSpPr>
        <p:spPr bwMode="auto">
          <a:xfrm>
            <a:off x="152400" y="1524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4" name="Picture 13">
            <a:extLst>
              <a:ext uri="{FF2B5EF4-FFF2-40B4-BE49-F238E27FC236}">
                <a16:creationId xmlns:a16="http://schemas.microsoft.com/office/drawing/2014/main" id="{862FBAB0-FD6A-4C86-E6F3-A0158667DF04}"/>
              </a:ext>
            </a:extLst>
          </p:cNvPr>
          <p:cNvPicPr>
            <a:picLocks noChangeAspect="1"/>
          </p:cNvPicPr>
          <p:nvPr/>
        </p:nvPicPr>
        <p:blipFill>
          <a:blip r:embed="rId5"/>
          <a:stretch>
            <a:fillRect/>
          </a:stretch>
        </p:blipFill>
        <p:spPr>
          <a:xfrm>
            <a:off x="1524000" y="3548251"/>
            <a:ext cx="6166594" cy="6092693"/>
          </a:xfrm>
          <a:prstGeom prst="rect">
            <a:avLst/>
          </a:prstGeom>
        </p:spPr>
      </p:pic>
      <p:sp>
        <p:nvSpPr>
          <p:cNvPr id="15" name="Freeform 3"/>
          <p:cNvSpPr/>
          <p:nvPr/>
        </p:nvSpPr>
        <p:spPr>
          <a:xfrm rot="3771172">
            <a:off x="10285187" y="4645069"/>
            <a:ext cx="3699255" cy="7480112"/>
          </a:xfrm>
          <a:custGeom>
            <a:avLst/>
            <a:gdLst/>
            <a:ahLst/>
            <a:cxnLst/>
            <a:rect l="l" t="t" r="r" b="b"/>
            <a:pathLst>
              <a:path w="3699255" h="7480112">
                <a:moveTo>
                  <a:pt x="0" y="0"/>
                </a:moveTo>
                <a:lnTo>
                  <a:pt x="3699255" y="0"/>
                </a:lnTo>
                <a:lnTo>
                  <a:pt x="3699255" y="7480112"/>
                </a:lnTo>
                <a:lnTo>
                  <a:pt x="0" y="748011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Tree>
    <p:extLst>
      <p:ext uri="{BB962C8B-B14F-4D97-AF65-F5344CB8AC3E}">
        <p14:creationId xmlns:p14="http://schemas.microsoft.com/office/powerpoint/2010/main" val="2302447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heel(1)">
                                      <p:cBhvr>
                                        <p:cTn id="7"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1D8F6"/>
        </a:solidFill>
        <a:effectLst/>
      </p:bgPr>
    </p:bg>
    <p:spTree>
      <p:nvGrpSpPr>
        <p:cNvPr id="1" name=""/>
        <p:cNvGrpSpPr/>
        <p:nvPr/>
      </p:nvGrpSpPr>
      <p:grpSpPr>
        <a:xfrm>
          <a:off x="0" y="0"/>
          <a:ext cx="0" cy="0"/>
          <a:chOff x="0" y="0"/>
          <a:chExt cx="0" cy="0"/>
        </a:xfrm>
      </p:grpSpPr>
      <p:sp>
        <p:nvSpPr>
          <p:cNvPr id="2" name="Freeform 2"/>
          <p:cNvSpPr/>
          <p:nvPr/>
        </p:nvSpPr>
        <p:spPr>
          <a:xfrm flipH="1">
            <a:off x="0" y="-1486890"/>
            <a:ext cx="6166594" cy="4114800"/>
          </a:xfrm>
          <a:custGeom>
            <a:avLst/>
            <a:gdLst/>
            <a:ahLst/>
            <a:cxnLst/>
            <a:rect l="l" t="t" r="r" b="b"/>
            <a:pathLst>
              <a:path w="6166594" h="4114800">
                <a:moveTo>
                  <a:pt x="6166594" y="0"/>
                </a:moveTo>
                <a:lnTo>
                  <a:pt x="0" y="0"/>
                </a:lnTo>
                <a:lnTo>
                  <a:pt x="0" y="4114800"/>
                </a:lnTo>
                <a:lnTo>
                  <a:pt x="6166594" y="4114800"/>
                </a:lnTo>
                <a:lnTo>
                  <a:pt x="6166594"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flipV="1">
            <a:off x="12121406" y="7779995"/>
            <a:ext cx="6166594" cy="4114800"/>
          </a:xfrm>
          <a:custGeom>
            <a:avLst/>
            <a:gdLst/>
            <a:ahLst/>
            <a:cxnLst/>
            <a:rect l="l" t="t" r="r" b="b"/>
            <a:pathLst>
              <a:path w="6166594" h="4114800">
                <a:moveTo>
                  <a:pt x="0" y="4114800"/>
                </a:moveTo>
                <a:lnTo>
                  <a:pt x="6166594" y="4114800"/>
                </a:lnTo>
                <a:lnTo>
                  <a:pt x="6166594" y="0"/>
                </a:lnTo>
                <a:lnTo>
                  <a:pt x="0" y="0"/>
                </a:lnTo>
                <a:lnTo>
                  <a:pt x="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4" name="Freeform 4"/>
          <p:cNvSpPr/>
          <p:nvPr/>
        </p:nvSpPr>
        <p:spPr>
          <a:xfrm>
            <a:off x="13763352" y="-469584"/>
            <a:ext cx="4524648" cy="2996568"/>
          </a:xfrm>
          <a:custGeom>
            <a:avLst/>
            <a:gdLst/>
            <a:ahLst/>
            <a:cxnLst/>
            <a:rect l="l" t="t" r="r" b="b"/>
            <a:pathLst>
              <a:path w="4524648" h="2996568">
                <a:moveTo>
                  <a:pt x="0" y="0"/>
                </a:moveTo>
                <a:lnTo>
                  <a:pt x="4524648" y="0"/>
                </a:lnTo>
                <a:lnTo>
                  <a:pt x="4524648" y="2996568"/>
                </a:lnTo>
                <a:lnTo>
                  <a:pt x="0" y="299656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rot="-820473">
            <a:off x="922633" y="5562089"/>
            <a:ext cx="3881421" cy="2836966"/>
          </a:xfrm>
          <a:custGeom>
            <a:avLst/>
            <a:gdLst/>
            <a:ahLst/>
            <a:cxnLst/>
            <a:rect l="l" t="t" r="r" b="b"/>
            <a:pathLst>
              <a:path w="3881421" h="2836966">
                <a:moveTo>
                  <a:pt x="0" y="0"/>
                </a:moveTo>
                <a:lnTo>
                  <a:pt x="3881421" y="0"/>
                </a:lnTo>
                <a:lnTo>
                  <a:pt x="3881421" y="2836966"/>
                </a:lnTo>
                <a:lnTo>
                  <a:pt x="0" y="28369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a:off x="5084382" y="4822045"/>
            <a:ext cx="12174918" cy="3596465"/>
          </a:xfrm>
          <a:custGeom>
            <a:avLst/>
            <a:gdLst/>
            <a:ahLst/>
            <a:cxnLst/>
            <a:rect l="l" t="t" r="r" b="b"/>
            <a:pathLst>
              <a:path w="12174918" h="3596465">
                <a:moveTo>
                  <a:pt x="0" y="0"/>
                </a:moveTo>
                <a:lnTo>
                  <a:pt x="12174918" y="0"/>
                </a:lnTo>
                <a:lnTo>
                  <a:pt x="12174918" y="3596465"/>
                </a:lnTo>
                <a:lnTo>
                  <a:pt x="0" y="3596465"/>
                </a:lnTo>
                <a:lnTo>
                  <a:pt x="0" y="0"/>
                </a:lnTo>
                <a:close/>
              </a:path>
            </a:pathLst>
          </a:custGeom>
          <a:blipFill>
            <a:blip r:embed="rId5"/>
            <a:stretch>
              <a:fillRect/>
            </a:stretch>
          </a:blipFill>
        </p:spPr>
        <p:txBody>
          <a:bodyPr/>
          <a:lstStyle/>
          <a:p>
            <a:endParaRPr lang="en-GB"/>
          </a:p>
        </p:txBody>
      </p:sp>
      <p:sp>
        <p:nvSpPr>
          <p:cNvPr id="7" name="TextBox 7"/>
          <p:cNvSpPr txBox="1"/>
          <p:nvPr/>
        </p:nvSpPr>
        <p:spPr>
          <a:xfrm>
            <a:off x="642305" y="2626314"/>
            <a:ext cx="17003389" cy="1217336"/>
          </a:xfrm>
          <a:prstGeom prst="rect">
            <a:avLst/>
          </a:prstGeom>
        </p:spPr>
        <p:txBody>
          <a:bodyPr lIns="0" tIns="0" rIns="0" bIns="0" rtlCol="0" anchor="t">
            <a:spAutoFit/>
          </a:bodyPr>
          <a:lstStyle/>
          <a:p>
            <a:pPr marL="0" lvl="0" indent="0" algn="ctr">
              <a:lnSpc>
                <a:spcPts val="10151"/>
              </a:lnSpc>
            </a:pPr>
            <a:r>
              <a:rPr lang="en-US" sz="6634" b="1">
                <a:solidFill>
                  <a:srgbClr val="1C1679"/>
                </a:solidFill>
                <a:latin typeface="Crusoe Text Bold"/>
                <a:ea typeface="Crusoe Text Bold"/>
                <a:cs typeface="Crusoe Text Bold"/>
                <a:sym typeface="Crusoe Text Bold"/>
              </a:rPr>
              <a:t>orlaith.payne@strath.ac.uk</a:t>
            </a:r>
          </a:p>
        </p:txBody>
      </p:sp>
      <p:sp>
        <p:nvSpPr>
          <p:cNvPr id="8" name="TextBox 8"/>
          <p:cNvSpPr txBox="1"/>
          <p:nvPr/>
        </p:nvSpPr>
        <p:spPr>
          <a:xfrm>
            <a:off x="-831169" y="1174406"/>
            <a:ext cx="16230600" cy="1453504"/>
          </a:xfrm>
          <a:prstGeom prst="rect">
            <a:avLst/>
          </a:prstGeom>
        </p:spPr>
        <p:txBody>
          <a:bodyPr lIns="0" tIns="0" rIns="0" bIns="0" rtlCol="0" anchor="t">
            <a:spAutoFit/>
          </a:bodyPr>
          <a:lstStyle/>
          <a:p>
            <a:pPr marL="0" lvl="0" indent="0" algn="ctr">
              <a:lnSpc>
                <a:spcPts val="9599"/>
              </a:lnSpc>
            </a:pPr>
            <a:r>
              <a:rPr lang="en-US" sz="9599" spc="191">
                <a:solidFill>
                  <a:srgbClr val="DA8A58"/>
                </a:solidFill>
                <a:latin typeface="Funtastic"/>
                <a:ea typeface="Funtastic"/>
                <a:cs typeface="Funtastic"/>
                <a:sym typeface="Funtastic"/>
              </a:rPr>
              <a:t>CONTACT ME: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1D8F6"/>
        </a:solidFill>
        <a:effectLst/>
      </p:bgPr>
    </p:bg>
    <p:spTree>
      <p:nvGrpSpPr>
        <p:cNvPr id="1" name=""/>
        <p:cNvGrpSpPr/>
        <p:nvPr/>
      </p:nvGrpSpPr>
      <p:grpSpPr>
        <a:xfrm>
          <a:off x="0" y="0"/>
          <a:ext cx="0" cy="0"/>
          <a:chOff x="0" y="0"/>
          <a:chExt cx="0" cy="0"/>
        </a:xfrm>
      </p:grpSpPr>
      <p:sp>
        <p:nvSpPr>
          <p:cNvPr id="2" name="Freeform 2"/>
          <p:cNvSpPr/>
          <p:nvPr/>
        </p:nvSpPr>
        <p:spPr>
          <a:xfrm flipH="1">
            <a:off x="0" y="0"/>
            <a:ext cx="6166594" cy="4114800"/>
          </a:xfrm>
          <a:custGeom>
            <a:avLst/>
            <a:gdLst/>
            <a:ahLst/>
            <a:cxnLst/>
            <a:rect l="l" t="t" r="r" b="b"/>
            <a:pathLst>
              <a:path w="6166594" h="4114800">
                <a:moveTo>
                  <a:pt x="6166594" y="0"/>
                </a:moveTo>
                <a:lnTo>
                  <a:pt x="0" y="0"/>
                </a:lnTo>
                <a:lnTo>
                  <a:pt x="0" y="4114800"/>
                </a:lnTo>
                <a:lnTo>
                  <a:pt x="6166594" y="4114800"/>
                </a:lnTo>
                <a:lnTo>
                  <a:pt x="6166594"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rot="-792270" flipH="1">
            <a:off x="53951" y="171316"/>
            <a:ext cx="2691058" cy="3273353"/>
          </a:xfrm>
          <a:custGeom>
            <a:avLst/>
            <a:gdLst/>
            <a:ahLst/>
            <a:cxnLst/>
            <a:rect l="l" t="t" r="r" b="b"/>
            <a:pathLst>
              <a:path w="2691058" h="3273353">
                <a:moveTo>
                  <a:pt x="2691058" y="0"/>
                </a:moveTo>
                <a:lnTo>
                  <a:pt x="0" y="0"/>
                </a:lnTo>
                <a:lnTo>
                  <a:pt x="0" y="3273353"/>
                </a:lnTo>
                <a:lnTo>
                  <a:pt x="2691058" y="3273353"/>
                </a:lnTo>
                <a:lnTo>
                  <a:pt x="2691058"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13688063" y="691390"/>
            <a:ext cx="4089591" cy="2074538"/>
          </a:xfrm>
          <a:custGeom>
            <a:avLst/>
            <a:gdLst/>
            <a:ahLst/>
            <a:cxnLst/>
            <a:rect l="l" t="t" r="r" b="b"/>
            <a:pathLst>
              <a:path w="4089591" h="2074538">
                <a:moveTo>
                  <a:pt x="0" y="0"/>
                </a:moveTo>
                <a:lnTo>
                  <a:pt x="4089591" y="0"/>
                </a:lnTo>
                <a:lnTo>
                  <a:pt x="4089591" y="2074538"/>
                </a:lnTo>
                <a:lnTo>
                  <a:pt x="0" y="207453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6" name="TextBox 6"/>
          <p:cNvSpPr txBox="1"/>
          <p:nvPr/>
        </p:nvSpPr>
        <p:spPr>
          <a:xfrm>
            <a:off x="415755" y="2255249"/>
            <a:ext cx="16230600" cy="1453504"/>
          </a:xfrm>
          <a:prstGeom prst="rect">
            <a:avLst/>
          </a:prstGeom>
        </p:spPr>
        <p:txBody>
          <a:bodyPr lIns="0" tIns="0" rIns="0" bIns="0" rtlCol="0" anchor="t">
            <a:spAutoFit/>
          </a:bodyPr>
          <a:lstStyle/>
          <a:p>
            <a:pPr marL="0" lvl="0" indent="0" algn="ctr">
              <a:lnSpc>
                <a:spcPts val="9599"/>
              </a:lnSpc>
            </a:pPr>
            <a:r>
              <a:rPr lang="en-US" sz="9599" spc="191">
                <a:solidFill>
                  <a:srgbClr val="DA8A58"/>
                </a:solidFill>
                <a:latin typeface="Funtastic"/>
                <a:ea typeface="Funtastic"/>
                <a:cs typeface="Funtastic"/>
                <a:sym typeface="Funtastic"/>
              </a:rPr>
              <a:t>REFERENCES USED: </a:t>
            </a:r>
          </a:p>
        </p:txBody>
      </p:sp>
      <p:sp>
        <p:nvSpPr>
          <p:cNvPr id="7" name="TextBox 7"/>
          <p:cNvSpPr txBox="1"/>
          <p:nvPr/>
        </p:nvSpPr>
        <p:spPr>
          <a:xfrm>
            <a:off x="0" y="4277051"/>
            <a:ext cx="18288000" cy="4172234"/>
          </a:xfrm>
          <a:prstGeom prst="rect">
            <a:avLst/>
          </a:prstGeom>
        </p:spPr>
        <p:txBody>
          <a:bodyPr lIns="0" tIns="0" rIns="0" bIns="0" rtlCol="0" anchor="t">
            <a:spAutoFit/>
          </a:bodyPr>
          <a:lstStyle/>
          <a:p>
            <a:pPr algn="ctr">
              <a:lnSpc>
                <a:spcPts val="4199"/>
              </a:lnSpc>
            </a:pPr>
            <a:r>
              <a:rPr lang="en-US" sz="2999" dirty="0">
                <a:solidFill>
                  <a:srgbClr val="000000"/>
                </a:solidFill>
                <a:latin typeface="DM Sans"/>
                <a:ea typeface="DM Sans"/>
                <a:cs typeface="DM Sans"/>
                <a:sym typeface="DM Sans"/>
              </a:rPr>
              <a:t>Caires S., Almeida, L. and Vieira, D. (2012) ‘Becoming a teacher: student teachers’ experiences and perceptions about teaching practice’, </a:t>
            </a:r>
            <a:r>
              <a:rPr lang="en-US" sz="2999" i="1" dirty="0">
                <a:solidFill>
                  <a:srgbClr val="000000"/>
                </a:solidFill>
                <a:latin typeface="DM Sans Italics"/>
                <a:ea typeface="DM Sans Italics"/>
                <a:cs typeface="DM Sans Italics"/>
                <a:sym typeface="DM Sans Italics"/>
              </a:rPr>
              <a:t>European Journal of Teacher Education</a:t>
            </a:r>
            <a:r>
              <a:rPr lang="en-US" sz="2999" dirty="0">
                <a:solidFill>
                  <a:srgbClr val="000000"/>
                </a:solidFill>
                <a:latin typeface="DM Sans"/>
                <a:ea typeface="DM Sans"/>
                <a:cs typeface="DM Sans"/>
                <a:sym typeface="DM Sans"/>
              </a:rPr>
              <a:t>, vol. 35, no. 2, pp. 163–78.</a:t>
            </a:r>
          </a:p>
          <a:p>
            <a:pPr algn="ctr">
              <a:lnSpc>
                <a:spcPts val="4199"/>
              </a:lnSpc>
            </a:pPr>
            <a:endParaRPr lang="en-US" sz="2999" dirty="0">
              <a:solidFill>
                <a:srgbClr val="000000"/>
              </a:solidFill>
              <a:latin typeface="DM Sans"/>
              <a:ea typeface="DM Sans"/>
              <a:cs typeface="DM Sans"/>
              <a:sym typeface="DM Sans"/>
            </a:endParaRPr>
          </a:p>
          <a:p>
            <a:pPr algn="ctr">
              <a:lnSpc>
                <a:spcPts val="4199"/>
              </a:lnSpc>
            </a:pPr>
            <a:r>
              <a:rPr lang="en-US" sz="2999" dirty="0">
                <a:solidFill>
                  <a:srgbClr val="000000"/>
                </a:solidFill>
                <a:latin typeface="DM Sans"/>
                <a:ea typeface="DM Sans"/>
                <a:cs typeface="DM Sans"/>
                <a:sym typeface="DM Sans"/>
              </a:rPr>
              <a:t>Calderhead, J. and Shorrock, S. (1997) Understanding teacher education, London, Falmer Press.</a:t>
            </a:r>
          </a:p>
          <a:p>
            <a:pPr algn="ctr">
              <a:lnSpc>
                <a:spcPts val="4199"/>
              </a:lnSpc>
            </a:pPr>
            <a:endParaRPr lang="en-US" sz="2999" dirty="0">
              <a:solidFill>
                <a:srgbClr val="000000"/>
              </a:solidFill>
              <a:latin typeface="DM Sans"/>
              <a:ea typeface="DM Sans"/>
              <a:cs typeface="DM Sans"/>
              <a:sym typeface="DM Sans"/>
            </a:endParaRPr>
          </a:p>
          <a:p>
            <a:pPr algn="ctr">
              <a:lnSpc>
                <a:spcPts val="4199"/>
              </a:lnSpc>
            </a:pPr>
            <a:r>
              <a:rPr lang="en-US" sz="2999" dirty="0" err="1">
                <a:solidFill>
                  <a:srgbClr val="000000"/>
                </a:solidFill>
                <a:latin typeface="DM Sans"/>
                <a:ea typeface="DM Sans"/>
                <a:cs typeface="DM Sans"/>
                <a:sym typeface="DM Sans"/>
              </a:rPr>
              <a:t>Timoštšuk</a:t>
            </a:r>
            <a:r>
              <a:rPr lang="en-US" sz="2999" dirty="0">
                <a:solidFill>
                  <a:srgbClr val="000000"/>
                </a:solidFill>
                <a:latin typeface="DM Sans"/>
                <a:ea typeface="DM Sans"/>
                <a:cs typeface="DM Sans"/>
                <a:sym typeface="DM Sans"/>
              </a:rPr>
              <a:t>, I. and </a:t>
            </a:r>
            <a:r>
              <a:rPr lang="en-US" sz="2999" dirty="0" err="1">
                <a:solidFill>
                  <a:srgbClr val="000000"/>
                </a:solidFill>
                <a:latin typeface="DM Sans"/>
                <a:ea typeface="DM Sans"/>
                <a:cs typeface="DM Sans"/>
                <a:sym typeface="DM Sans"/>
              </a:rPr>
              <a:t>Ugaste</a:t>
            </a:r>
            <a:r>
              <a:rPr lang="en-US" sz="2999" dirty="0">
                <a:solidFill>
                  <a:srgbClr val="000000"/>
                </a:solidFill>
                <a:latin typeface="DM Sans"/>
                <a:ea typeface="DM Sans"/>
                <a:cs typeface="DM Sans"/>
                <a:sym typeface="DM Sans"/>
              </a:rPr>
              <a:t>, A. (2012) ‘The role of emotions in student teachers’ professional identity’, </a:t>
            </a:r>
            <a:r>
              <a:rPr lang="en-US" sz="2999" i="1" dirty="0">
                <a:solidFill>
                  <a:srgbClr val="000000"/>
                </a:solidFill>
                <a:latin typeface="DM Sans Italics"/>
                <a:ea typeface="DM Sans Italics"/>
                <a:cs typeface="DM Sans Italics"/>
                <a:sym typeface="DM Sans Italics"/>
              </a:rPr>
              <a:t>European Journal of Teacher Education</a:t>
            </a:r>
            <a:r>
              <a:rPr lang="en-US" sz="2999" dirty="0">
                <a:solidFill>
                  <a:srgbClr val="000000"/>
                </a:solidFill>
                <a:latin typeface="DM Sans"/>
                <a:ea typeface="DM Sans"/>
                <a:cs typeface="DM Sans"/>
                <a:sym typeface="DM Sans"/>
              </a:rPr>
              <a:t>, vol. 35, no. 4, pp. 421–33.</a:t>
            </a:r>
          </a:p>
          <a:p>
            <a:pPr algn="ctr">
              <a:lnSpc>
                <a:spcPts val="4199"/>
              </a:lnSpc>
              <a:spcBef>
                <a:spcPct val="0"/>
              </a:spcBef>
            </a:pPr>
            <a:endParaRPr lang="en-US" sz="2999" dirty="0">
              <a:solidFill>
                <a:srgbClr val="000000"/>
              </a:solidFill>
              <a:latin typeface="DM Sans"/>
              <a:ea typeface="DM Sans"/>
              <a:cs typeface="DM Sans"/>
              <a:sym typeface="DM Sans"/>
            </a:endParaRPr>
          </a:p>
        </p:txBody>
      </p:sp>
      <p:sp>
        <p:nvSpPr>
          <p:cNvPr id="8" name="Freeform 3">
            <a:extLst>
              <a:ext uri="{FF2B5EF4-FFF2-40B4-BE49-F238E27FC236}">
                <a16:creationId xmlns:a16="http://schemas.microsoft.com/office/drawing/2014/main" id="{B67142F2-A7F4-5CB6-D2D0-1BD1D8B38D72}"/>
              </a:ext>
            </a:extLst>
          </p:cNvPr>
          <p:cNvSpPr/>
          <p:nvPr/>
        </p:nvSpPr>
        <p:spPr>
          <a:xfrm rot="3771172">
            <a:off x="402344" y="6156457"/>
            <a:ext cx="3699255" cy="7480112"/>
          </a:xfrm>
          <a:custGeom>
            <a:avLst/>
            <a:gdLst/>
            <a:ahLst/>
            <a:cxnLst/>
            <a:rect l="l" t="t" r="r" b="b"/>
            <a:pathLst>
              <a:path w="3699255" h="7480112">
                <a:moveTo>
                  <a:pt x="0" y="0"/>
                </a:moveTo>
                <a:lnTo>
                  <a:pt x="3699255" y="0"/>
                </a:lnTo>
                <a:lnTo>
                  <a:pt x="3699255" y="7480112"/>
                </a:lnTo>
                <a:lnTo>
                  <a:pt x="0" y="748011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1D8F6"/>
        </a:solidFill>
        <a:effectLst/>
      </p:bgPr>
    </p:bg>
    <p:spTree>
      <p:nvGrpSpPr>
        <p:cNvPr id="1" name=""/>
        <p:cNvGrpSpPr/>
        <p:nvPr/>
      </p:nvGrpSpPr>
      <p:grpSpPr>
        <a:xfrm>
          <a:off x="0" y="0"/>
          <a:ext cx="0" cy="0"/>
          <a:chOff x="0" y="0"/>
          <a:chExt cx="0" cy="0"/>
        </a:xfrm>
      </p:grpSpPr>
      <p:sp>
        <p:nvSpPr>
          <p:cNvPr id="2" name="TextBox 2"/>
          <p:cNvSpPr txBox="1"/>
          <p:nvPr/>
        </p:nvSpPr>
        <p:spPr>
          <a:xfrm>
            <a:off x="1028700" y="4242284"/>
            <a:ext cx="10575668" cy="5183798"/>
          </a:xfrm>
          <a:prstGeom prst="rect">
            <a:avLst/>
          </a:prstGeom>
        </p:spPr>
        <p:txBody>
          <a:bodyPr lIns="0" tIns="0" rIns="0" bIns="0" rtlCol="0" anchor="t">
            <a:spAutoFit/>
          </a:bodyPr>
          <a:lstStyle/>
          <a:p>
            <a:pPr algn="ctr">
              <a:lnSpc>
                <a:spcPts val="8261"/>
              </a:lnSpc>
            </a:pPr>
            <a:r>
              <a:rPr lang="en-US" sz="5399" b="1" dirty="0">
                <a:solidFill>
                  <a:srgbClr val="1C1679"/>
                </a:solidFill>
                <a:latin typeface="Crusoe Text Bold"/>
                <a:ea typeface="Crusoe Text Bold"/>
                <a:cs typeface="Crusoe Text Bold"/>
                <a:sym typeface="Crusoe Text Bold"/>
              </a:rPr>
              <a:t>Think of your own student experience </a:t>
            </a:r>
          </a:p>
          <a:p>
            <a:pPr algn="ctr">
              <a:lnSpc>
                <a:spcPts val="8261"/>
              </a:lnSpc>
            </a:pPr>
            <a:r>
              <a:rPr lang="en-US" sz="5399" b="1" dirty="0">
                <a:solidFill>
                  <a:srgbClr val="1C1679"/>
                </a:solidFill>
                <a:latin typeface="Crusoe Text Bold"/>
                <a:ea typeface="Crusoe Text Bold"/>
                <a:cs typeface="Crusoe Text Bold"/>
                <a:sym typeface="Crusoe Text Bold"/>
              </a:rPr>
              <a:t>Where were your placements? </a:t>
            </a:r>
          </a:p>
          <a:p>
            <a:pPr marL="0" lvl="0" indent="0" algn="ctr">
              <a:lnSpc>
                <a:spcPts val="8261"/>
              </a:lnSpc>
            </a:pPr>
            <a:r>
              <a:rPr lang="en-US" sz="5399" b="1" dirty="0">
                <a:solidFill>
                  <a:srgbClr val="1C1679"/>
                </a:solidFill>
                <a:latin typeface="Crusoe Text Bold"/>
                <a:ea typeface="Crusoe Text Bold"/>
                <a:cs typeface="Crusoe Text Bold"/>
                <a:sym typeface="Crusoe Text Bold"/>
              </a:rPr>
              <a:t>How did it go?</a:t>
            </a:r>
          </a:p>
        </p:txBody>
      </p:sp>
      <p:sp>
        <p:nvSpPr>
          <p:cNvPr id="3" name="Freeform 3"/>
          <p:cNvSpPr/>
          <p:nvPr/>
        </p:nvSpPr>
        <p:spPr>
          <a:xfrm rot="-10800000" flipV="1">
            <a:off x="-886997" y="0"/>
            <a:ext cx="9552621" cy="6374204"/>
          </a:xfrm>
          <a:custGeom>
            <a:avLst/>
            <a:gdLst/>
            <a:ahLst/>
            <a:cxnLst/>
            <a:rect l="l" t="t" r="r" b="b"/>
            <a:pathLst>
              <a:path w="9552621" h="6374204">
                <a:moveTo>
                  <a:pt x="0" y="6374204"/>
                </a:moveTo>
                <a:lnTo>
                  <a:pt x="9552621" y="6374204"/>
                </a:lnTo>
                <a:lnTo>
                  <a:pt x="9552621" y="0"/>
                </a:lnTo>
                <a:lnTo>
                  <a:pt x="0" y="0"/>
                </a:lnTo>
                <a:lnTo>
                  <a:pt x="0" y="6374204"/>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4" name="Freeform 4"/>
          <p:cNvSpPr/>
          <p:nvPr/>
        </p:nvSpPr>
        <p:spPr>
          <a:xfrm>
            <a:off x="12755765" y="6374204"/>
            <a:ext cx="5138253" cy="6103756"/>
          </a:xfrm>
          <a:custGeom>
            <a:avLst/>
            <a:gdLst/>
            <a:ahLst/>
            <a:cxnLst/>
            <a:rect l="l" t="t" r="r" b="b"/>
            <a:pathLst>
              <a:path w="5138253" h="6103756">
                <a:moveTo>
                  <a:pt x="0" y="0"/>
                </a:moveTo>
                <a:lnTo>
                  <a:pt x="5138252" y="0"/>
                </a:lnTo>
                <a:lnTo>
                  <a:pt x="5138252" y="6103755"/>
                </a:lnTo>
                <a:lnTo>
                  <a:pt x="0" y="610375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rot="6689266">
            <a:off x="12032493" y="7230159"/>
            <a:ext cx="3328449" cy="3186990"/>
          </a:xfrm>
          <a:custGeom>
            <a:avLst/>
            <a:gdLst/>
            <a:ahLst/>
            <a:cxnLst/>
            <a:rect l="l" t="t" r="r" b="b"/>
            <a:pathLst>
              <a:path w="3328449" h="3186990">
                <a:moveTo>
                  <a:pt x="0" y="0"/>
                </a:moveTo>
                <a:lnTo>
                  <a:pt x="3328449" y="0"/>
                </a:lnTo>
                <a:lnTo>
                  <a:pt x="3328449" y="3186990"/>
                </a:lnTo>
                <a:lnTo>
                  <a:pt x="0" y="3186990"/>
                </a:lnTo>
                <a:lnTo>
                  <a:pt x="0" y="0"/>
                </a:lnTo>
                <a:close/>
              </a:path>
            </a:pathLst>
          </a:custGeom>
          <a:blipFill>
            <a:blip r:embed="rId4"/>
            <a:stretch>
              <a:fillRect/>
            </a:stretch>
          </a:blipFill>
        </p:spPr>
        <p:txBody>
          <a:bodyPr/>
          <a:lstStyle/>
          <a:p>
            <a:endParaRPr lang="en-GB"/>
          </a:p>
        </p:txBody>
      </p:sp>
      <p:sp>
        <p:nvSpPr>
          <p:cNvPr id="6" name="Freeform 6"/>
          <p:cNvSpPr/>
          <p:nvPr/>
        </p:nvSpPr>
        <p:spPr>
          <a:xfrm>
            <a:off x="12333987" y="800343"/>
            <a:ext cx="4000437" cy="4075828"/>
          </a:xfrm>
          <a:custGeom>
            <a:avLst/>
            <a:gdLst/>
            <a:ahLst/>
            <a:cxnLst/>
            <a:rect l="l" t="t" r="r" b="b"/>
            <a:pathLst>
              <a:path w="4000437" h="4075828">
                <a:moveTo>
                  <a:pt x="0" y="0"/>
                </a:moveTo>
                <a:lnTo>
                  <a:pt x="4000438" y="0"/>
                </a:lnTo>
                <a:lnTo>
                  <a:pt x="4000438" y="4075828"/>
                </a:lnTo>
                <a:lnTo>
                  <a:pt x="0" y="407582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TextBox 7"/>
          <p:cNvSpPr txBox="1"/>
          <p:nvPr/>
        </p:nvSpPr>
        <p:spPr>
          <a:xfrm>
            <a:off x="1028700" y="1028700"/>
            <a:ext cx="4867306" cy="1970471"/>
          </a:xfrm>
          <a:prstGeom prst="rect">
            <a:avLst/>
          </a:prstGeom>
        </p:spPr>
        <p:txBody>
          <a:bodyPr lIns="0" tIns="0" rIns="0" bIns="0" rtlCol="0" anchor="t">
            <a:spAutoFit/>
          </a:bodyPr>
          <a:lstStyle/>
          <a:p>
            <a:pPr marL="0" lvl="0" indent="0" algn="l">
              <a:lnSpc>
                <a:spcPts val="13004"/>
              </a:lnSpc>
            </a:pPr>
            <a:r>
              <a:rPr lang="en-US" sz="13004" spc="260" dirty="0">
                <a:solidFill>
                  <a:srgbClr val="FFFFFF"/>
                </a:solidFill>
                <a:latin typeface="Funtastic"/>
                <a:ea typeface="Funtastic"/>
                <a:cs typeface="Funtastic"/>
                <a:sym typeface="Funtastic"/>
              </a:rPr>
              <a:t>THINK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1D8F6"/>
        </a:solidFill>
        <a:effectLst/>
      </p:bgPr>
    </p:bg>
    <p:spTree>
      <p:nvGrpSpPr>
        <p:cNvPr id="1" name=""/>
        <p:cNvGrpSpPr/>
        <p:nvPr/>
      </p:nvGrpSpPr>
      <p:grpSpPr>
        <a:xfrm>
          <a:off x="0" y="0"/>
          <a:ext cx="0" cy="0"/>
          <a:chOff x="0" y="0"/>
          <a:chExt cx="0" cy="0"/>
        </a:xfrm>
      </p:grpSpPr>
      <p:sp>
        <p:nvSpPr>
          <p:cNvPr id="2" name="Freeform 2"/>
          <p:cNvSpPr/>
          <p:nvPr/>
        </p:nvSpPr>
        <p:spPr>
          <a:xfrm rot="-10800000" flipV="1">
            <a:off x="-886997" y="0"/>
            <a:ext cx="9552621" cy="6374204"/>
          </a:xfrm>
          <a:custGeom>
            <a:avLst/>
            <a:gdLst/>
            <a:ahLst/>
            <a:cxnLst/>
            <a:rect l="l" t="t" r="r" b="b"/>
            <a:pathLst>
              <a:path w="9552621" h="6374204">
                <a:moveTo>
                  <a:pt x="0" y="6374204"/>
                </a:moveTo>
                <a:lnTo>
                  <a:pt x="9552621" y="6374204"/>
                </a:lnTo>
                <a:lnTo>
                  <a:pt x="9552621" y="0"/>
                </a:lnTo>
                <a:lnTo>
                  <a:pt x="0" y="0"/>
                </a:lnTo>
                <a:lnTo>
                  <a:pt x="0" y="6374204"/>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TextBox 3"/>
          <p:cNvSpPr txBox="1"/>
          <p:nvPr/>
        </p:nvSpPr>
        <p:spPr>
          <a:xfrm>
            <a:off x="1626792" y="4681624"/>
            <a:ext cx="8677804" cy="4280055"/>
          </a:xfrm>
          <a:prstGeom prst="rect">
            <a:avLst/>
          </a:prstGeom>
        </p:spPr>
        <p:txBody>
          <a:bodyPr lIns="0" tIns="0" rIns="0" bIns="0" rtlCol="0" anchor="t">
            <a:spAutoFit/>
          </a:bodyPr>
          <a:lstStyle/>
          <a:p>
            <a:pPr marL="0" lvl="0" indent="0" algn="ctr">
              <a:lnSpc>
                <a:spcPts val="8567"/>
              </a:lnSpc>
            </a:pPr>
            <a:r>
              <a:rPr lang="en-US" sz="5599" b="1" dirty="0">
                <a:solidFill>
                  <a:srgbClr val="1C1679"/>
                </a:solidFill>
                <a:latin typeface="Crusoe Text Bold"/>
                <a:ea typeface="Crusoe Text Bold"/>
                <a:cs typeface="Crusoe Text Bold"/>
                <a:sym typeface="Crusoe Text Bold"/>
              </a:rPr>
              <a:t>With your partner, quickly discuss your experience as a student teacher</a:t>
            </a:r>
          </a:p>
        </p:txBody>
      </p:sp>
      <p:sp>
        <p:nvSpPr>
          <p:cNvPr id="4" name="Freeform 4"/>
          <p:cNvSpPr/>
          <p:nvPr/>
        </p:nvSpPr>
        <p:spPr>
          <a:xfrm>
            <a:off x="12755765" y="6374204"/>
            <a:ext cx="5138253" cy="6103756"/>
          </a:xfrm>
          <a:custGeom>
            <a:avLst/>
            <a:gdLst/>
            <a:ahLst/>
            <a:cxnLst/>
            <a:rect l="l" t="t" r="r" b="b"/>
            <a:pathLst>
              <a:path w="5138253" h="6103756">
                <a:moveTo>
                  <a:pt x="0" y="0"/>
                </a:moveTo>
                <a:lnTo>
                  <a:pt x="5138252" y="0"/>
                </a:lnTo>
                <a:lnTo>
                  <a:pt x="5138252" y="6103755"/>
                </a:lnTo>
                <a:lnTo>
                  <a:pt x="0" y="610375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rot="6689266">
            <a:off x="12032493" y="7230159"/>
            <a:ext cx="3328449" cy="3186990"/>
          </a:xfrm>
          <a:custGeom>
            <a:avLst/>
            <a:gdLst/>
            <a:ahLst/>
            <a:cxnLst/>
            <a:rect l="l" t="t" r="r" b="b"/>
            <a:pathLst>
              <a:path w="3328449" h="3186990">
                <a:moveTo>
                  <a:pt x="0" y="0"/>
                </a:moveTo>
                <a:lnTo>
                  <a:pt x="3328449" y="0"/>
                </a:lnTo>
                <a:lnTo>
                  <a:pt x="3328449" y="3186990"/>
                </a:lnTo>
                <a:lnTo>
                  <a:pt x="0" y="3186990"/>
                </a:lnTo>
                <a:lnTo>
                  <a:pt x="0" y="0"/>
                </a:lnTo>
                <a:close/>
              </a:path>
            </a:pathLst>
          </a:custGeom>
          <a:blipFill>
            <a:blip r:embed="rId4"/>
            <a:stretch>
              <a:fillRect/>
            </a:stretch>
          </a:blipFill>
        </p:spPr>
        <p:txBody>
          <a:bodyPr/>
          <a:lstStyle/>
          <a:p>
            <a:endParaRPr lang="en-GB"/>
          </a:p>
        </p:txBody>
      </p:sp>
      <p:sp>
        <p:nvSpPr>
          <p:cNvPr id="6" name="Freeform 6"/>
          <p:cNvSpPr/>
          <p:nvPr/>
        </p:nvSpPr>
        <p:spPr>
          <a:xfrm>
            <a:off x="11604368" y="1129702"/>
            <a:ext cx="5269802" cy="3412197"/>
          </a:xfrm>
          <a:custGeom>
            <a:avLst/>
            <a:gdLst/>
            <a:ahLst/>
            <a:cxnLst/>
            <a:rect l="l" t="t" r="r" b="b"/>
            <a:pathLst>
              <a:path w="5269802" h="3412197">
                <a:moveTo>
                  <a:pt x="0" y="0"/>
                </a:moveTo>
                <a:lnTo>
                  <a:pt x="5269802" y="0"/>
                </a:lnTo>
                <a:lnTo>
                  <a:pt x="5269802" y="3412197"/>
                </a:lnTo>
                <a:lnTo>
                  <a:pt x="0" y="341219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TextBox 7"/>
          <p:cNvSpPr txBox="1"/>
          <p:nvPr/>
        </p:nvSpPr>
        <p:spPr>
          <a:xfrm>
            <a:off x="1028700" y="1028700"/>
            <a:ext cx="4867306" cy="1970471"/>
          </a:xfrm>
          <a:prstGeom prst="rect">
            <a:avLst/>
          </a:prstGeom>
        </p:spPr>
        <p:txBody>
          <a:bodyPr lIns="0" tIns="0" rIns="0" bIns="0" rtlCol="0" anchor="t">
            <a:spAutoFit/>
          </a:bodyPr>
          <a:lstStyle/>
          <a:p>
            <a:pPr marL="0" lvl="0" indent="0" algn="l">
              <a:lnSpc>
                <a:spcPts val="13004"/>
              </a:lnSpc>
            </a:pPr>
            <a:r>
              <a:rPr lang="en-US" sz="13004" spc="260" dirty="0">
                <a:solidFill>
                  <a:srgbClr val="FFFFFF"/>
                </a:solidFill>
                <a:latin typeface="Funtastic"/>
                <a:ea typeface="Funtastic"/>
                <a:cs typeface="Funtastic"/>
                <a:sym typeface="Funtastic"/>
              </a:rPr>
              <a:t>PAIR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1D8F6"/>
        </a:solidFill>
        <a:effectLst/>
      </p:bgPr>
    </p:bg>
    <p:spTree>
      <p:nvGrpSpPr>
        <p:cNvPr id="1" name=""/>
        <p:cNvGrpSpPr/>
        <p:nvPr/>
      </p:nvGrpSpPr>
      <p:grpSpPr>
        <a:xfrm>
          <a:off x="0" y="0"/>
          <a:ext cx="0" cy="0"/>
          <a:chOff x="0" y="0"/>
          <a:chExt cx="0" cy="0"/>
        </a:xfrm>
      </p:grpSpPr>
      <p:sp>
        <p:nvSpPr>
          <p:cNvPr id="2" name="Freeform 2"/>
          <p:cNvSpPr/>
          <p:nvPr/>
        </p:nvSpPr>
        <p:spPr>
          <a:xfrm rot="-10800000" flipV="1">
            <a:off x="-886997" y="0"/>
            <a:ext cx="9552621" cy="6374204"/>
          </a:xfrm>
          <a:custGeom>
            <a:avLst/>
            <a:gdLst/>
            <a:ahLst/>
            <a:cxnLst/>
            <a:rect l="l" t="t" r="r" b="b"/>
            <a:pathLst>
              <a:path w="9552621" h="6374204">
                <a:moveTo>
                  <a:pt x="0" y="6374204"/>
                </a:moveTo>
                <a:lnTo>
                  <a:pt x="9552621" y="6374204"/>
                </a:lnTo>
                <a:lnTo>
                  <a:pt x="9552621" y="0"/>
                </a:lnTo>
                <a:lnTo>
                  <a:pt x="0" y="0"/>
                </a:lnTo>
                <a:lnTo>
                  <a:pt x="0" y="6374204"/>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TextBox 3"/>
          <p:cNvSpPr txBox="1"/>
          <p:nvPr/>
        </p:nvSpPr>
        <p:spPr>
          <a:xfrm>
            <a:off x="1234305" y="4787030"/>
            <a:ext cx="10945761" cy="3808735"/>
          </a:xfrm>
          <a:prstGeom prst="rect">
            <a:avLst/>
          </a:prstGeom>
        </p:spPr>
        <p:txBody>
          <a:bodyPr wrap="square" lIns="0" tIns="0" rIns="0" bIns="0" rtlCol="0" anchor="t">
            <a:spAutoFit/>
          </a:bodyPr>
          <a:lstStyle/>
          <a:p>
            <a:pPr algn="l">
              <a:lnSpc>
                <a:spcPts val="7649"/>
              </a:lnSpc>
            </a:pPr>
            <a:r>
              <a:rPr lang="en-US" sz="6000" b="1" dirty="0">
                <a:solidFill>
                  <a:srgbClr val="1C1679"/>
                </a:solidFill>
                <a:latin typeface="Crusoe Text Bold"/>
                <a:ea typeface="Crusoe Text Bold"/>
                <a:cs typeface="Crusoe Text Bold"/>
                <a:sym typeface="Crusoe Text Bold"/>
              </a:rPr>
              <a:t>Let's discuss your answers: </a:t>
            </a:r>
          </a:p>
          <a:p>
            <a:pPr marL="1079494" lvl="1" indent="-539747" algn="l">
              <a:lnSpc>
                <a:spcPts val="7649"/>
              </a:lnSpc>
              <a:buFont typeface="Arial"/>
              <a:buChar char="•"/>
            </a:pPr>
            <a:r>
              <a:rPr lang="en-US" sz="6000" b="1" dirty="0">
                <a:solidFill>
                  <a:srgbClr val="1C1679"/>
                </a:solidFill>
                <a:latin typeface="Crusoe Text Bold"/>
                <a:ea typeface="Crusoe Text Bold"/>
                <a:cs typeface="Crusoe Text Bold"/>
                <a:sym typeface="Crusoe Text Bold"/>
              </a:rPr>
              <a:t>Good experiences - why?</a:t>
            </a:r>
          </a:p>
          <a:p>
            <a:pPr marL="1079494" lvl="1" indent="-539747" algn="l">
              <a:lnSpc>
                <a:spcPts val="7649"/>
              </a:lnSpc>
              <a:buFont typeface="Arial"/>
              <a:buChar char="•"/>
            </a:pPr>
            <a:r>
              <a:rPr lang="en-US" sz="6000" b="1" dirty="0">
                <a:solidFill>
                  <a:srgbClr val="1C1679"/>
                </a:solidFill>
                <a:latin typeface="Crusoe Text Bold"/>
                <a:ea typeface="Crusoe Text Bold"/>
                <a:cs typeface="Crusoe Text Bold"/>
                <a:sym typeface="Crusoe Text Bold"/>
              </a:rPr>
              <a:t>Poor experiences - why?</a:t>
            </a:r>
          </a:p>
        </p:txBody>
      </p:sp>
      <p:sp>
        <p:nvSpPr>
          <p:cNvPr id="4" name="Freeform 4"/>
          <p:cNvSpPr/>
          <p:nvPr/>
        </p:nvSpPr>
        <p:spPr>
          <a:xfrm>
            <a:off x="12755765" y="6374204"/>
            <a:ext cx="5138253" cy="6103756"/>
          </a:xfrm>
          <a:custGeom>
            <a:avLst/>
            <a:gdLst/>
            <a:ahLst/>
            <a:cxnLst/>
            <a:rect l="l" t="t" r="r" b="b"/>
            <a:pathLst>
              <a:path w="5138253" h="6103756">
                <a:moveTo>
                  <a:pt x="0" y="0"/>
                </a:moveTo>
                <a:lnTo>
                  <a:pt x="5138252" y="0"/>
                </a:lnTo>
                <a:lnTo>
                  <a:pt x="5138252" y="6103755"/>
                </a:lnTo>
                <a:lnTo>
                  <a:pt x="0" y="610375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rot="6689266">
            <a:off x="12032493" y="7230159"/>
            <a:ext cx="3328449" cy="3186990"/>
          </a:xfrm>
          <a:custGeom>
            <a:avLst/>
            <a:gdLst/>
            <a:ahLst/>
            <a:cxnLst/>
            <a:rect l="l" t="t" r="r" b="b"/>
            <a:pathLst>
              <a:path w="3328449" h="3186990">
                <a:moveTo>
                  <a:pt x="0" y="0"/>
                </a:moveTo>
                <a:lnTo>
                  <a:pt x="3328449" y="0"/>
                </a:lnTo>
                <a:lnTo>
                  <a:pt x="3328449" y="3186990"/>
                </a:lnTo>
                <a:lnTo>
                  <a:pt x="0" y="3186990"/>
                </a:lnTo>
                <a:lnTo>
                  <a:pt x="0" y="0"/>
                </a:lnTo>
                <a:close/>
              </a:path>
            </a:pathLst>
          </a:custGeom>
          <a:blipFill>
            <a:blip r:embed="rId4"/>
            <a:stretch>
              <a:fillRect/>
            </a:stretch>
          </a:blipFill>
        </p:spPr>
        <p:txBody>
          <a:bodyPr/>
          <a:lstStyle/>
          <a:p>
            <a:endParaRPr lang="en-GB"/>
          </a:p>
        </p:txBody>
      </p:sp>
      <p:sp>
        <p:nvSpPr>
          <p:cNvPr id="6" name="Freeform 6"/>
          <p:cNvSpPr/>
          <p:nvPr/>
        </p:nvSpPr>
        <p:spPr>
          <a:xfrm>
            <a:off x="11604367" y="1620737"/>
            <a:ext cx="4771127" cy="3166293"/>
          </a:xfrm>
          <a:custGeom>
            <a:avLst/>
            <a:gdLst/>
            <a:ahLst/>
            <a:cxnLst/>
            <a:rect l="l" t="t" r="r" b="b"/>
            <a:pathLst>
              <a:path w="4771127" h="3166293">
                <a:moveTo>
                  <a:pt x="0" y="0"/>
                </a:moveTo>
                <a:lnTo>
                  <a:pt x="4771126" y="0"/>
                </a:lnTo>
                <a:lnTo>
                  <a:pt x="4771126" y="3166293"/>
                </a:lnTo>
                <a:lnTo>
                  <a:pt x="0" y="316629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TextBox 7"/>
          <p:cNvSpPr txBox="1"/>
          <p:nvPr/>
        </p:nvSpPr>
        <p:spPr>
          <a:xfrm>
            <a:off x="1028700" y="1028700"/>
            <a:ext cx="5280056" cy="1970471"/>
          </a:xfrm>
          <a:prstGeom prst="rect">
            <a:avLst/>
          </a:prstGeom>
        </p:spPr>
        <p:txBody>
          <a:bodyPr lIns="0" tIns="0" rIns="0" bIns="0" rtlCol="0" anchor="t">
            <a:spAutoFit/>
          </a:bodyPr>
          <a:lstStyle/>
          <a:p>
            <a:pPr marL="0" lvl="0" indent="0" algn="l">
              <a:lnSpc>
                <a:spcPts val="13004"/>
              </a:lnSpc>
            </a:pPr>
            <a:r>
              <a:rPr lang="en-US" sz="13004" spc="260" dirty="0">
                <a:solidFill>
                  <a:srgbClr val="FFFFFF"/>
                </a:solidFill>
                <a:latin typeface="Funtastic"/>
                <a:ea typeface="Funtastic"/>
                <a:cs typeface="Funtastic"/>
                <a:sym typeface="Funtastic"/>
              </a:rPr>
              <a:t>SHARE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1D8F6"/>
        </a:solidFill>
        <a:effectLst/>
      </p:bgPr>
    </p:bg>
    <p:spTree>
      <p:nvGrpSpPr>
        <p:cNvPr id="1" name=""/>
        <p:cNvGrpSpPr/>
        <p:nvPr/>
      </p:nvGrpSpPr>
      <p:grpSpPr>
        <a:xfrm>
          <a:off x="0" y="0"/>
          <a:ext cx="0" cy="0"/>
          <a:chOff x="0" y="0"/>
          <a:chExt cx="0" cy="0"/>
        </a:xfrm>
      </p:grpSpPr>
      <p:sp>
        <p:nvSpPr>
          <p:cNvPr id="2" name="TextBox 2"/>
          <p:cNvSpPr txBox="1"/>
          <p:nvPr/>
        </p:nvSpPr>
        <p:spPr>
          <a:xfrm>
            <a:off x="2190591" y="1117923"/>
            <a:ext cx="12520380" cy="1453504"/>
          </a:xfrm>
          <a:prstGeom prst="rect">
            <a:avLst/>
          </a:prstGeom>
        </p:spPr>
        <p:txBody>
          <a:bodyPr lIns="0" tIns="0" rIns="0" bIns="0" rtlCol="0" anchor="t">
            <a:spAutoFit/>
          </a:bodyPr>
          <a:lstStyle/>
          <a:p>
            <a:pPr marL="0" lvl="0" indent="0" algn="ctr">
              <a:lnSpc>
                <a:spcPts val="9599"/>
              </a:lnSpc>
            </a:pPr>
            <a:r>
              <a:rPr lang="en-US" sz="9599" spc="191" dirty="0">
                <a:solidFill>
                  <a:srgbClr val="1C1679"/>
                </a:solidFill>
                <a:latin typeface="Funtastic"/>
                <a:ea typeface="Funtastic"/>
                <a:cs typeface="Funtastic"/>
                <a:sym typeface="Funtastic"/>
              </a:rPr>
              <a:t>OBSERVING LESSONS</a:t>
            </a:r>
          </a:p>
        </p:txBody>
      </p:sp>
      <p:sp>
        <p:nvSpPr>
          <p:cNvPr id="3" name="Freeform 3"/>
          <p:cNvSpPr/>
          <p:nvPr/>
        </p:nvSpPr>
        <p:spPr>
          <a:xfrm flipH="1">
            <a:off x="0" y="-1486890"/>
            <a:ext cx="6166594" cy="4114800"/>
          </a:xfrm>
          <a:custGeom>
            <a:avLst/>
            <a:gdLst/>
            <a:ahLst/>
            <a:cxnLst/>
            <a:rect l="l" t="t" r="r" b="b"/>
            <a:pathLst>
              <a:path w="6166594" h="4114800">
                <a:moveTo>
                  <a:pt x="6166594" y="0"/>
                </a:moveTo>
                <a:lnTo>
                  <a:pt x="0" y="0"/>
                </a:lnTo>
                <a:lnTo>
                  <a:pt x="0" y="4114800"/>
                </a:lnTo>
                <a:lnTo>
                  <a:pt x="6166594" y="4114800"/>
                </a:lnTo>
                <a:lnTo>
                  <a:pt x="6166594"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4" name="Freeform 4"/>
          <p:cNvSpPr/>
          <p:nvPr/>
        </p:nvSpPr>
        <p:spPr>
          <a:xfrm flipV="1">
            <a:off x="12121406" y="7779995"/>
            <a:ext cx="6166594" cy="4114800"/>
          </a:xfrm>
          <a:custGeom>
            <a:avLst/>
            <a:gdLst/>
            <a:ahLst/>
            <a:cxnLst/>
            <a:rect l="l" t="t" r="r" b="b"/>
            <a:pathLst>
              <a:path w="6166594" h="4114800">
                <a:moveTo>
                  <a:pt x="0" y="4114800"/>
                </a:moveTo>
                <a:lnTo>
                  <a:pt x="6166594" y="4114800"/>
                </a:lnTo>
                <a:lnTo>
                  <a:pt x="6166594" y="0"/>
                </a:lnTo>
                <a:lnTo>
                  <a:pt x="0" y="0"/>
                </a:lnTo>
                <a:lnTo>
                  <a:pt x="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5" name="Freeform 5"/>
          <p:cNvSpPr/>
          <p:nvPr/>
        </p:nvSpPr>
        <p:spPr>
          <a:xfrm>
            <a:off x="14710971" y="570510"/>
            <a:ext cx="2548329" cy="2548329"/>
          </a:xfrm>
          <a:custGeom>
            <a:avLst/>
            <a:gdLst/>
            <a:ahLst/>
            <a:cxnLst/>
            <a:rect l="l" t="t" r="r" b="b"/>
            <a:pathLst>
              <a:path w="2548329" h="2548329">
                <a:moveTo>
                  <a:pt x="0" y="0"/>
                </a:moveTo>
                <a:lnTo>
                  <a:pt x="2548329" y="0"/>
                </a:lnTo>
                <a:lnTo>
                  <a:pt x="2548329" y="2548329"/>
                </a:lnTo>
                <a:lnTo>
                  <a:pt x="0" y="254832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TextBox 6"/>
          <p:cNvSpPr txBox="1"/>
          <p:nvPr/>
        </p:nvSpPr>
        <p:spPr>
          <a:xfrm>
            <a:off x="1280274" y="3791211"/>
            <a:ext cx="15326874" cy="6538045"/>
          </a:xfrm>
          <a:prstGeom prst="rect">
            <a:avLst/>
          </a:prstGeom>
        </p:spPr>
        <p:txBody>
          <a:bodyPr lIns="0" tIns="0" rIns="0" bIns="0" rtlCol="0" anchor="t">
            <a:spAutoFit/>
          </a:bodyPr>
          <a:lstStyle/>
          <a:p>
            <a:pPr algn="l">
              <a:lnSpc>
                <a:spcPts val="7496"/>
              </a:lnSpc>
            </a:pPr>
            <a:r>
              <a:rPr lang="en-US" sz="4899" b="1" dirty="0">
                <a:solidFill>
                  <a:srgbClr val="1C1679"/>
                </a:solidFill>
                <a:latin typeface="Crusoe Text Bold"/>
                <a:ea typeface="Crusoe Text Bold"/>
                <a:cs typeface="Crusoe Text Bold"/>
                <a:sym typeface="Crusoe Text Bold"/>
              </a:rPr>
              <a:t>Fluent - your teaching looks easy but remember to provide the student with a quick breakdown of the decisions taken, the successes and the weaknesses of the lesson - this shows that we too are reflective practitioners!</a:t>
            </a:r>
          </a:p>
          <a:p>
            <a:pPr marL="0" lvl="0" indent="0" algn="l">
              <a:lnSpc>
                <a:spcPts val="7496"/>
              </a:lnSpc>
            </a:pPr>
            <a:endParaRPr lang="en-US" sz="4899" b="1" dirty="0">
              <a:solidFill>
                <a:srgbClr val="1C1679"/>
              </a:solidFill>
              <a:latin typeface="Crusoe Text Bold"/>
              <a:ea typeface="Crusoe Text Bold"/>
              <a:cs typeface="Crusoe Text Bold"/>
              <a:sym typeface="Crusoe Text Bold"/>
            </a:endParaRPr>
          </a:p>
        </p:txBody>
      </p:sp>
      <p:sp>
        <p:nvSpPr>
          <p:cNvPr id="7" name="TextBox 7"/>
          <p:cNvSpPr txBox="1"/>
          <p:nvPr/>
        </p:nvSpPr>
        <p:spPr>
          <a:xfrm>
            <a:off x="1028700" y="2780735"/>
            <a:ext cx="9446226" cy="789315"/>
          </a:xfrm>
          <a:prstGeom prst="rect">
            <a:avLst/>
          </a:prstGeom>
        </p:spPr>
        <p:txBody>
          <a:bodyPr lIns="0" tIns="0" rIns="0" bIns="0" rtlCol="0" anchor="t">
            <a:spAutoFit/>
          </a:bodyPr>
          <a:lstStyle/>
          <a:p>
            <a:pPr marL="0" lvl="0" indent="0" algn="l">
              <a:lnSpc>
                <a:spcPts val="5199"/>
              </a:lnSpc>
            </a:pPr>
            <a:r>
              <a:rPr lang="en-US" sz="5199" spc="103" dirty="0">
                <a:solidFill>
                  <a:srgbClr val="1C1679"/>
                </a:solidFill>
                <a:latin typeface="Funtastic"/>
                <a:ea typeface="Funtastic"/>
                <a:cs typeface="Funtastic"/>
                <a:sym typeface="Funtastic"/>
              </a:rPr>
              <a:t>WHY IS IT IMPORTANT?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2">
                                            <p:txEl>
                                              <p:pRg st="0" end="0"/>
                                            </p:txEl>
                                          </p:spTgt>
                                        </p:tgtEl>
                                      </p:cBhvr>
                                    </p:animEffect>
                                    <p:animScale>
                                      <p:cBhvr>
                                        <p:cTn id="7" dur="250" autoRev="1" fill="hold"/>
                                        <p:tgtEl>
                                          <p:spTgt spid="2">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randombar(horizont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1D8F6"/>
        </a:solidFill>
        <a:effectLst/>
      </p:bgPr>
    </p:bg>
    <p:spTree>
      <p:nvGrpSpPr>
        <p:cNvPr id="1" name=""/>
        <p:cNvGrpSpPr/>
        <p:nvPr/>
      </p:nvGrpSpPr>
      <p:grpSpPr>
        <a:xfrm>
          <a:off x="0" y="0"/>
          <a:ext cx="0" cy="0"/>
          <a:chOff x="0" y="0"/>
          <a:chExt cx="0" cy="0"/>
        </a:xfrm>
      </p:grpSpPr>
      <p:sp>
        <p:nvSpPr>
          <p:cNvPr id="2" name="TextBox 2"/>
          <p:cNvSpPr txBox="1"/>
          <p:nvPr/>
        </p:nvSpPr>
        <p:spPr>
          <a:xfrm>
            <a:off x="2190591" y="1117923"/>
            <a:ext cx="12520380" cy="1453504"/>
          </a:xfrm>
          <a:prstGeom prst="rect">
            <a:avLst/>
          </a:prstGeom>
        </p:spPr>
        <p:txBody>
          <a:bodyPr lIns="0" tIns="0" rIns="0" bIns="0" rtlCol="0" anchor="t">
            <a:spAutoFit/>
          </a:bodyPr>
          <a:lstStyle/>
          <a:p>
            <a:pPr marL="0" lvl="0" indent="0" algn="ctr">
              <a:lnSpc>
                <a:spcPts val="9599"/>
              </a:lnSpc>
            </a:pPr>
            <a:r>
              <a:rPr lang="en-US" sz="9599" spc="191" dirty="0">
                <a:solidFill>
                  <a:srgbClr val="1C1679"/>
                </a:solidFill>
                <a:latin typeface="Funtastic"/>
                <a:ea typeface="Funtastic"/>
                <a:cs typeface="Funtastic"/>
                <a:sym typeface="Funtastic"/>
              </a:rPr>
              <a:t>OBSERVING LESSONS</a:t>
            </a:r>
          </a:p>
        </p:txBody>
      </p:sp>
      <p:sp>
        <p:nvSpPr>
          <p:cNvPr id="3" name="Freeform 3"/>
          <p:cNvSpPr/>
          <p:nvPr/>
        </p:nvSpPr>
        <p:spPr>
          <a:xfrm flipH="1">
            <a:off x="0" y="-1486890"/>
            <a:ext cx="6166594" cy="4114800"/>
          </a:xfrm>
          <a:custGeom>
            <a:avLst/>
            <a:gdLst/>
            <a:ahLst/>
            <a:cxnLst/>
            <a:rect l="l" t="t" r="r" b="b"/>
            <a:pathLst>
              <a:path w="6166594" h="4114800">
                <a:moveTo>
                  <a:pt x="6166594" y="0"/>
                </a:moveTo>
                <a:lnTo>
                  <a:pt x="0" y="0"/>
                </a:lnTo>
                <a:lnTo>
                  <a:pt x="0" y="4114800"/>
                </a:lnTo>
                <a:lnTo>
                  <a:pt x="6166594" y="4114800"/>
                </a:lnTo>
                <a:lnTo>
                  <a:pt x="6166594"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4" name="Freeform 4"/>
          <p:cNvSpPr/>
          <p:nvPr/>
        </p:nvSpPr>
        <p:spPr>
          <a:xfrm flipV="1">
            <a:off x="12121406" y="7779995"/>
            <a:ext cx="6166594" cy="4114800"/>
          </a:xfrm>
          <a:custGeom>
            <a:avLst/>
            <a:gdLst/>
            <a:ahLst/>
            <a:cxnLst/>
            <a:rect l="l" t="t" r="r" b="b"/>
            <a:pathLst>
              <a:path w="6166594" h="4114800">
                <a:moveTo>
                  <a:pt x="0" y="4114800"/>
                </a:moveTo>
                <a:lnTo>
                  <a:pt x="6166594" y="4114800"/>
                </a:lnTo>
                <a:lnTo>
                  <a:pt x="6166594" y="0"/>
                </a:lnTo>
                <a:lnTo>
                  <a:pt x="0" y="0"/>
                </a:lnTo>
                <a:lnTo>
                  <a:pt x="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5" name="Freeform 5"/>
          <p:cNvSpPr/>
          <p:nvPr/>
        </p:nvSpPr>
        <p:spPr>
          <a:xfrm>
            <a:off x="14710971" y="570510"/>
            <a:ext cx="2548329" cy="2548329"/>
          </a:xfrm>
          <a:custGeom>
            <a:avLst/>
            <a:gdLst/>
            <a:ahLst/>
            <a:cxnLst/>
            <a:rect l="l" t="t" r="r" b="b"/>
            <a:pathLst>
              <a:path w="2548329" h="2548329">
                <a:moveTo>
                  <a:pt x="0" y="0"/>
                </a:moveTo>
                <a:lnTo>
                  <a:pt x="2548329" y="0"/>
                </a:lnTo>
                <a:lnTo>
                  <a:pt x="2548329" y="2548329"/>
                </a:lnTo>
                <a:lnTo>
                  <a:pt x="0" y="254832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TextBox 6"/>
          <p:cNvSpPr txBox="1"/>
          <p:nvPr/>
        </p:nvSpPr>
        <p:spPr>
          <a:xfrm>
            <a:off x="1280274" y="3772161"/>
            <a:ext cx="15326874" cy="6001831"/>
          </a:xfrm>
          <a:prstGeom prst="rect">
            <a:avLst/>
          </a:prstGeom>
        </p:spPr>
        <p:txBody>
          <a:bodyPr lIns="0" tIns="0" rIns="0" bIns="0" rtlCol="0" anchor="t">
            <a:spAutoFit/>
          </a:bodyPr>
          <a:lstStyle/>
          <a:p>
            <a:pPr marL="0" lvl="0" indent="0" algn="l">
              <a:lnSpc>
                <a:spcPts val="7955"/>
              </a:lnSpc>
            </a:pPr>
            <a:r>
              <a:rPr lang="en-US" sz="5199" b="1" dirty="0">
                <a:solidFill>
                  <a:srgbClr val="1C1679"/>
                </a:solidFill>
                <a:latin typeface="Crusoe Text Bold"/>
                <a:ea typeface="Crusoe Text Bold"/>
                <a:cs typeface="Crusoe Text Bold"/>
                <a:sym typeface="Crusoe Text Bold"/>
              </a:rPr>
              <a:t>Remember you are not there to offer solutions to all the questions or difficulties the student has but rather to pose questions to help the student reflect on the issues and potentially find solutions themselves!</a:t>
            </a:r>
          </a:p>
        </p:txBody>
      </p:sp>
      <p:sp>
        <p:nvSpPr>
          <p:cNvPr id="7" name="TextBox 7"/>
          <p:cNvSpPr txBox="1"/>
          <p:nvPr/>
        </p:nvSpPr>
        <p:spPr>
          <a:xfrm>
            <a:off x="1028700" y="2780735"/>
            <a:ext cx="9446226" cy="789315"/>
          </a:xfrm>
          <a:prstGeom prst="rect">
            <a:avLst/>
          </a:prstGeom>
        </p:spPr>
        <p:txBody>
          <a:bodyPr lIns="0" tIns="0" rIns="0" bIns="0" rtlCol="0" anchor="t">
            <a:spAutoFit/>
          </a:bodyPr>
          <a:lstStyle/>
          <a:p>
            <a:pPr marL="0" lvl="0" indent="0" algn="l">
              <a:lnSpc>
                <a:spcPts val="5199"/>
              </a:lnSpc>
            </a:pPr>
            <a:r>
              <a:rPr lang="en-US" sz="5199" spc="103" dirty="0">
                <a:solidFill>
                  <a:srgbClr val="1C1679"/>
                </a:solidFill>
                <a:latin typeface="Funtastic"/>
                <a:ea typeface="Funtastic"/>
                <a:cs typeface="Funtastic"/>
                <a:sym typeface="Funtastic"/>
              </a:rPr>
              <a:t>WHY IS IT IMPORTANT?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5" dur="500"/>
                                        <p:tgtEl>
                                          <p:spTgt spid="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6">
                                            <p:txEl>
                                              <p:pRg st="0" end="0"/>
                                            </p:txEl>
                                          </p:spTgt>
                                        </p:tgtEl>
                                        <p:attrNameLst>
                                          <p:attrName>style.visibility</p:attrName>
                                        </p:attrNameLst>
                                      </p:cBhvr>
                                      <p:to>
                                        <p:strVal val="visible"/>
                                      </p:to>
                                    </p:set>
                                    <p:anim calcmode="lin" valueType="num">
                                      <p:cBhvr additive="base">
                                        <p:cTn id="30"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1D8F6"/>
        </a:solidFill>
        <a:effectLst/>
      </p:bgPr>
    </p:bg>
    <p:spTree>
      <p:nvGrpSpPr>
        <p:cNvPr id="1" name=""/>
        <p:cNvGrpSpPr/>
        <p:nvPr/>
      </p:nvGrpSpPr>
      <p:grpSpPr>
        <a:xfrm>
          <a:off x="0" y="0"/>
          <a:ext cx="0" cy="0"/>
          <a:chOff x="0" y="0"/>
          <a:chExt cx="0" cy="0"/>
        </a:xfrm>
      </p:grpSpPr>
      <p:sp>
        <p:nvSpPr>
          <p:cNvPr id="2" name="TextBox 2"/>
          <p:cNvSpPr txBox="1"/>
          <p:nvPr/>
        </p:nvSpPr>
        <p:spPr>
          <a:xfrm>
            <a:off x="2190591" y="1117923"/>
            <a:ext cx="12520380" cy="1453504"/>
          </a:xfrm>
          <a:prstGeom prst="rect">
            <a:avLst/>
          </a:prstGeom>
        </p:spPr>
        <p:txBody>
          <a:bodyPr lIns="0" tIns="0" rIns="0" bIns="0" rtlCol="0" anchor="t">
            <a:spAutoFit/>
          </a:bodyPr>
          <a:lstStyle/>
          <a:p>
            <a:pPr marL="0" lvl="0" indent="0" algn="ctr">
              <a:lnSpc>
                <a:spcPts val="9599"/>
              </a:lnSpc>
            </a:pPr>
            <a:r>
              <a:rPr lang="en-US" sz="9599" spc="191" dirty="0">
                <a:solidFill>
                  <a:srgbClr val="1C1679"/>
                </a:solidFill>
                <a:latin typeface="Funtastic"/>
                <a:ea typeface="Funtastic"/>
                <a:cs typeface="Funtastic"/>
                <a:sym typeface="Funtastic"/>
              </a:rPr>
              <a:t>OBSERVING LESSONS</a:t>
            </a:r>
          </a:p>
        </p:txBody>
      </p:sp>
      <p:sp>
        <p:nvSpPr>
          <p:cNvPr id="3" name="Freeform 3"/>
          <p:cNvSpPr/>
          <p:nvPr/>
        </p:nvSpPr>
        <p:spPr>
          <a:xfrm flipH="1">
            <a:off x="0" y="-1486890"/>
            <a:ext cx="6166594" cy="4114800"/>
          </a:xfrm>
          <a:custGeom>
            <a:avLst/>
            <a:gdLst/>
            <a:ahLst/>
            <a:cxnLst/>
            <a:rect l="l" t="t" r="r" b="b"/>
            <a:pathLst>
              <a:path w="6166594" h="4114800">
                <a:moveTo>
                  <a:pt x="6166594" y="0"/>
                </a:moveTo>
                <a:lnTo>
                  <a:pt x="0" y="0"/>
                </a:lnTo>
                <a:lnTo>
                  <a:pt x="0" y="4114800"/>
                </a:lnTo>
                <a:lnTo>
                  <a:pt x="6166594" y="4114800"/>
                </a:lnTo>
                <a:lnTo>
                  <a:pt x="6166594"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4" name="Freeform 4"/>
          <p:cNvSpPr/>
          <p:nvPr/>
        </p:nvSpPr>
        <p:spPr>
          <a:xfrm flipV="1">
            <a:off x="12121406" y="7779995"/>
            <a:ext cx="6166594" cy="4114800"/>
          </a:xfrm>
          <a:custGeom>
            <a:avLst/>
            <a:gdLst/>
            <a:ahLst/>
            <a:cxnLst/>
            <a:rect l="l" t="t" r="r" b="b"/>
            <a:pathLst>
              <a:path w="6166594" h="4114800">
                <a:moveTo>
                  <a:pt x="0" y="4114800"/>
                </a:moveTo>
                <a:lnTo>
                  <a:pt x="6166594" y="4114800"/>
                </a:lnTo>
                <a:lnTo>
                  <a:pt x="6166594" y="0"/>
                </a:lnTo>
                <a:lnTo>
                  <a:pt x="0" y="0"/>
                </a:lnTo>
                <a:lnTo>
                  <a:pt x="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5" name="Freeform 5"/>
          <p:cNvSpPr/>
          <p:nvPr/>
        </p:nvSpPr>
        <p:spPr>
          <a:xfrm>
            <a:off x="14710971" y="570510"/>
            <a:ext cx="2548329" cy="2548329"/>
          </a:xfrm>
          <a:custGeom>
            <a:avLst/>
            <a:gdLst/>
            <a:ahLst/>
            <a:cxnLst/>
            <a:rect l="l" t="t" r="r" b="b"/>
            <a:pathLst>
              <a:path w="2548329" h="2548329">
                <a:moveTo>
                  <a:pt x="0" y="0"/>
                </a:moveTo>
                <a:lnTo>
                  <a:pt x="2548329" y="0"/>
                </a:lnTo>
                <a:lnTo>
                  <a:pt x="2548329" y="2548329"/>
                </a:lnTo>
                <a:lnTo>
                  <a:pt x="0" y="254832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TextBox 6"/>
          <p:cNvSpPr txBox="1"/>
          <p:nvPr/>
        </p:nvSpPr>
        <p:spPr>
          <a:xfrm>
            <a:off x="1280274" y="3762636"/>
            <a:ext cx="15326874" cy="4910676"/>
          </a:xfrm>
          <a:prstGeom prst="rect">
            <a:avLst/>
          </a:prstGeom>
        </p:spPr>
        <p:txBody>
          <a:bodyPr lIns="0" tIns="0" rIns="0" bIns="0" rtlCol="0" anchor="t">
            <a:spAutoFit/>
          </a:bodyPr>
          <a:lstStyle/>
          <a:p>
            <a:pPr marL="0" lvl="0" indent="0" algn="l">
              <a:lnSpc>
                <a:spcPts val="7802"/>
              </a:lnSpc>
            </a:pPr>
            <a:r>
              <a:rPr lang="en-US" sz="5099" b="1" dirty="0">
                <a:solidFill>
                  <a:srgbClr val="1C1679"/>
                </a:solidFill>
                <a:latin typeface="Crusoe Text Bold"/>
                <a:ea typeface="Crusoe Text Bold"/>
                <a:cs typeface="Crusoe Text Bold"/>
                <a:sym typeface="Crusoe Text Bold"/>
              </a:rPr>
              <a:t>Remember one lesson is not going to </a:t>
            </a:r>
            <a:r>
              <a:rPr lang="en-US" sz="5099" b="1" dirty="0" err="1">
                <a:solidFill>
                  <a:srgbClr val="1C1679"/>
                </a:solidFill>
                <a:latin typeface="Crusoe Text Bold"/>
                <a:ea typeface="Crusoe Text Bold"/>
                <a:cs typeface="Crusoe Text Bold"/>
                <a:sym typeface="Crusoe Text Bold"/>
              </a:rPr>
              <a:t>detrail</a:t>
            </a:r>
            <a:r>
              <a:rPr lang="en-US" sz="5099" b="1" dirty="0">
                <a:solidFill>
                  <a:srgbClr val="1C1679"/>
                </a:solidFill>
                <a:latin typeface="Crusoe Text Bold"/>
                <a:ea typeface="Crusoe Text Bold"/>
                <a:cs typeface="Crusoe Text Bold"/>
                <a:sym typeface="Crusoe Text Bold"/>
              </a:rPr>
              <a:t> the knowledge of the students but it may be the making of the student teacher who needs a hands-on experience of the realities of teaching! </a:t>
            </a:r>
          </a:p>
        </p:txBody>
      </p:sp>
      <p:sp>
        <p:nvSpPr>
          <p:cNvPr id="7" name="TextBox 7"/>
          <p:cNvSpPr txBox="1"/>
          <p:nvPr/>
        </p:nvSpPr>
        <p:spPr>
          <a:xfrm>
            <a:off x="1028700" y="2780735"/>
            <a:ext cx="9446226" cy="666849"/>
          </a:xfrm>
          <a:prstGeom prst="rect">
            <a:avLst/>
          </a:prstGeom>
        </p:spPr>
        <p:txBody>
          <a:bodyPr lIns="0" tIns="0" rIns="0" bIns="0" rtlCol="0" anchor="t">
            <a:spAutoFit/>
          </a:bodyPr>
          <a:lstStyle/>
          <a:p>
            <a:pPr marL="0" lvl="0" indent="0" algn="l">
              <a:lnSpc>
                <a:spcPts val="5199"/>
              </a:lnSpc>
            </a:pPr>
            <a:r>
              <a:rPr lang="en-US" sz="5199" spc="103" dirty="0">
                <a:solidFill>
                  <a:srgbClr val="1C1679"/>
                </a:solidFill>
                <a:latin typeface="Funtastic"/>
                <a:ea typeface="Funtastic"/>
                <a:cs typeface="Funtastic"/>
                <a:sym typeface="Funtastic"/>
              </a:rPr>
              <a:t>THE LESSON GOES ASKEW!</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 calcmode="lin" valueType="num">
                                      <p:cBhvr additive="base">
                                        <p:cTn id="2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 calcmode="lin" valueType="num">
                                      <p:cBhvr>
                                        <p:cTn id="31"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32"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33"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1D8F6"/>
        </a:solidFill>
        <a:effectLst/>
      </p:bgPr>
    </p:bg>
    <p:spTree>
      <p:nvGrpSpPr>
        <p:cNvPr id="1" name=""/>
        <p:cNvGrpSpPr/>
        <p:nvPr/>
      </p:nvGrpSpPr>
      <p:grpSpPr>
        <a:xfrm>
          <a:off x="0" y="0"/>
          <a:ext cx="0" cy="0"/>
          <a:chOff x="0" y="0"/>
          <a:chExt cx="0" cy="0"/>
        </a:xfrm>
      </p:grpSpPr>
      <p:sp>
        <p:nvSpPr>
          <p:cNvPr id="2" name="TextBox 2"/>
          <p:cNvSpPr txBox="1"/>
          <p:nvPr/>
        </p:nvSpPr>
        <p:spPr>
          <a:xfrm>
            <a:off x="3464755" y="1173813"/>
            <a:ext cx="11358490" cy="1453504"/>
          </a:xfrm>
          <a:prstGeom prst="rect">
            <a:avLst/>
          </a:prstGeom>
        </p:spPr>
        <p:txBody>
          <a:bodyPr lIns="0" tIns="0" rIns="0" bIns="0" rtlCol="0" anchor="t">
            <a:spAutoFit/>
          </a:bodyPr>
          <a:lstStyle/>
          <a:p>
            <a:pPr marL="0" lvl="0" indent="0" algn="ctr">
              <a:lnSpc>
                <a:spcPts val="9599"/>
              </a:lnSpc>
            </a:pPr>
            <a:r>
              <a:rPr lang="en-US" sz="9599" spc="191" dirty="0">
                <a:solidFill>
                  <a:srgbClr val="DA8A58"/>
                </a:solidFill>
                <a:latin typeface="Funtastic"/>
                <a:ea typeface="Funtastic"/>
                <a:cs typeface="Funtastic"/>
                <a:sym typeface="Funtastic"/>
              </a:rPr>
              <a:t>SUPPORT</a:t>
            </a:r>
          </a:p>
        </p:txBody>
      </p:sp>
      <p:sp>
        <p:nvSpPr>
          <p:cNvPr id="3" name="Freeform 3"/>
          <p:cNvSpPr/>
          <p:nvPr/>
        </p:nvSpPr>
        <p:spPr>
          <a:xfrm flipH="1">
            <a:off x="0" y="-1486890"/>
            <a:ext cx="6166594" cy="4114800"/>
          </a:xfrm>
          <a:custGeom>
            <a:avLst/>
            <a:gdLst/>
            <a:ahLst/>
            <a:cxnLst/>
            <a:rect l="l" t="t" r="r" b="b"/>
            <a:pathLst>
              <a:path w="6166594" h="4114800">
                <a:moveTo>
                  <a:pt x="6166594" y="0"/>
                </a:moveTo>
                <a:lnTo>
                  <a:pt x="0" y="0"/>
                </a:lnTo>
                <a:lnTo>
                  <a:pt x="0" y="4114800"/>
                </a:lnTo>
                <a:lnTo>
                  <a:pt x="6166594" y="4114800"/>
                </a:lnTo>
                <a:lnTo>
                  <a:pt x="6166594"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4" name="Freeform 4"/>
          <p:cNvSpPr/>
          <p:nvPr/>
        </p:nvSpPr>
        <p:spPr>
          <a:xfrm flipV="1">
            <a:off x="12121406" y="7779995"/>
            <a:ext cx="6166594" cy="4114800"/>
          </a:xfrm>
          <a:custGeom>
            <a:avLst/>
            <a:gdLst/>
            <a:ahLst/>
            <a:cxnLst/>
            <a:rect l="l" t="t" r="r" b="b"/>
            <a:pathLst>
              <a:path w="6166594" h="4114800">
                <a:moveTo>
                  <a:pt x="0" y="4114800"/>
                </a:moveTo>
                <a:lnTo>
                  <a:pt x="6166594" y="4114800"/>
                </a:lnTo>
                <a:lnTo>
                  <a:pt x="6166594" y="0"/>
                </a:lnTo>
                <a:lnTo>
                  <a:pt x="0" y="0"/>
                </a:lnTo>
                <a:lnTo>
                  <a:pt x="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5" name="Freeform 5"/>
          <p:cNvSpPr/>
          <p:nvPr/>
        </p:nvSpPr>
        <p:spPr>
          <a:xfrm>
            <a:off x="12940331" y="2268228"/>
            <a:ext cx="4318969" cy="4114800"/>
          </a:xfrm>
          <a:custGeom>
            <a:avLst/>
            <a:gdLst/>
            <a:ahLst/>
            <a:cxnLst/>
            <a:rect l="l" t="t" r="r" b="b"/>
            <a:pathLst>
              <a:path w="4318969" h="4114800">
                <a:moveTo>
                  <a:pt x="0" y="0"/>
                </a:moveTo>
                <a:lnTo>
                  <a:pt x="4318969" y="0"/>
                </a:lnTo>
                <a:lnTo>
                  <a:pt x="4318969"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TextBox 6"/>
          <p:cNvSpPr txBox="1"/>
          <p:nvPr/>
        </p:nvSpPr>
        <p:spPr>
          <a:xfrm>
            <a:off x="0" y="4075715"/>
            <a:ext cx="13944600" cy="5382243"/>
          </a:xfrm>
          <a:prstGeom prst="rect">
            <a:avLst/>
          </a:prstGeom>
        </p:spPr>
        <p:txBody>
          <a:bodyPr wrap="square" lIns="0" tIns="0" rIns="0" bIns="0" rtlCol="0" anchor="t">
            <a:spAutoFit/>
          </a:bodyPr>
          <a:lstStyle/>
          <a:p>
            <a:pPr marL="1209023" lvl="1" indent="-604511" algn="l">
              <a:lnSpc>
                <a:spcPts val="8567"/>
              </a:lnSpc>
              <a:buAutoNum type="arabicPeriod"/>
            </a:pPr>
            <a:r>
              <a:rPr lang="en-US" sz="5599" b="1" dirty="0">
                <a:solidFill>
                  <a:srgbClr val="1C1679"/>
                </a:solidFill>
                <a:latin typeface="Crusoe Text Bold"/>
                <a:ea typeface="Crusoe Text Bold"/>
                <a:cs typeface="Crusoe Text Bold"/>
                <a:sym typeface="Crusoe Text Bold"/>
              </a:rPr>
              <a:t> Developing an identity first as </a:t>
            </a:r>
            <a:br>
              <a:rPr lang="en-US" sz="5599" b="1" dirty="0">
                <a:solidFill>
                  <a:srgbClr val="1C1679"/>
                </a:solidFill>
                <a:latin typeface="Crusoe Text Bold"/>
                <a:ea typeface="Crusoe Text Bold"/>
                <a:cs typeface="Crusoe Text Bold"/>
                <a:sym typeface="Crusoe Text Bold"/>
              </a:rPr>
            </a:br>
            <a:r>
              <a:rPr lang="en-US" sz="5599" b="1" dirty="0">
                <a:solidFill>
                  <a:srgbClr val="1C1679"/>
                </a:solidFill>
                <a:latin typeface="Crusoe Text Bold"/>
                <a:ea typeface="Crusoe Text Bold"/>
                <a:cs typeface="Crusoe Text Bold"/>
                <a:sym typeface="Crusoe Text Bold"/>
              </a:rPr>
              <a:t>a teacher</a:t>
            </a:r>
          </a:p>
          <a:p>
            <a:pPr marL="1209023" lvl="1" indent="-604511" algn="l">
              <a:lnSpc>
                <a:spcPts val="8567"/>
              </a:lnSpc>
              <a:buAutoNum type="arabicPeriod"/>
            </a:pPr>
            <a:r>
              <a:rPr lang="en-US" sz="5599" b="1" dirty="0">
                <a:solidFill>
                  <a:srgbClr val="1C1679"/>
                </a:solidFill>
                <a:latin typeface="Crusoe Text Bold"/>
                <a:ea typeface="Crusoe Text Bold"/>
                <a:cs typeface="Crusoe Text Bold"/>
                <a:sym typeface="Crusoe Text Bold"/>
              </a:rPr>
              <a:t> Developing an identity as a member of the school community</a:t>
            </a:r>
          </a:p>
          <a:p>
            <a:pPr marL="1209023" lvl="1" indent="-604511" algn="l">
              <a:lnSpc>
                <a:spcPts val="8567"/>
              </a:lnSpc>
              <a:buAutoNum type="arabicPeriod"/>
            </a:pPr>
            <a:r>
              <a:rPr lang="en-US" sz="5599" b="1" dirty="0">
                <a:solidFill>
                  <a:srgbClr val="1C1679"/>
                </a:solidFill>
                <a:latin typeface="Crusoe Text Bold"/>
                <a:ea typeface="Crusoe Text Bold"/>
                <a:cs typeface="Crusoe Text Bold"/>
                <a:sym typeface="Crusoe Text Bold"/>
              </a:rPr>
              <a:t> Emotional/Pastoral Support</a:t>
            </a:r>
          </a:p>
        </p:txBody>
      </p:sp>
      <p:sp>
        <p:nvSpPr>
          <p:cNvPr id="7" name="TextBox 7"/>
          <p:cNvSpPr txBox="1"/>
          <p:nvPr/>
        </p:nvSpPr>
        <p:spPr>
          <a:xfrm>
            <a:off x="1028700" y="2627317"/>
            <a:ext cx="8748938" cy="892847"/>
          </a:xfrm>
          <a:prstGeom prst="rect">
            <a:avLst/>
          </a:prstGeom>
        </p:spPr>
        <p:txBody>
          <a:bodyPr lIns="0" tIns="0" rIns="0" bIns="0" rtlCol="0" anchor="t">
            <a:spAutoFit/>
          </a:bodyPr>
          <a:lstStyle/>
          <a:p>
            <a:pPr marL="0" lvl="0" indent="0" algn="l">
              <a:lnSpc>
                <a:spcPts val="5899"/>
              </a:lnSpc>
            </a:pPr>
            <a:r>
              <a:rPr lang="en-US" sz="5899" spc="117" dirty="0">
                <a:solidFill>
                  <a:srgbClr val="1C1679"/>
                </a:solidFill>
                <a:latin typeface="Funtastic"/>
                <a:ea typeface="Funtastic"/>
                <a:cs typeface="Funtastic"/>
                <a:sym typeface="Funtastic"/>
              </a:rPr>
              <a:t>WHAT IS 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500"/>
                                        <p:tgtEl>
                                          <p:spTgt spid="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 calcmode="lin" valueType="num">
                                      <p:cBhvr additive="base">
                                        <p:cTn id="2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anim calcmode="lin" valueType="num">
                                      <p:cBhvr additive="base">
                                        <p:cTn id="3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1D8F6"/>
        </a:solidFill>
        <a:effectLst/>
      </p:bgPr>
    </p:bg>
    <p:spTree>
      <p:nvGrpSpPr>
        <p:cNvPr id="1" name=""/>
        <p:cNvGrpSpPr/>
        <p:nvPr/>
      </p:nvGrpSpPr>
      <p:grpSpPr>
        <a:xfrm>
          <a:off x="0" y="0"/>
          <a:ext cx="0" cy="0"/>
          <a:chOff x="0" y="0"/>
          <a:chExt cx="0" cy="0"/>
        </a:xfrm>
      </p:grpSpPr>
      <p:sp>
        <p:nvSpPr>
          <p:cNvPr id="2" name="TextBox 2"/>
          <p:cNvSpPr txBox="1"/>
          <p:nvPr/>
        </p:nvSpPr>
        <p:spPr>
          <a:xfrm>
            <a:off x="3464755" y="1173813"/>
            <a:ext cx="11358490" cy="1453504"/>
          </a:xfrm>
          <a:prstGeom prst="rect">
            <a:avLst/>
          </a:prstGeom>
        </p:spPr>
        <p:txBody>
          <a:bodyPr lIns="0" tIns="0" rIns="0" bIns="0" rtlCol="0" anchor="t">
            <a:spAutoFit/>
          </a:bodyPr>
          <a:lstStyle/>
          <a:p>
            <a:pPr marL="0" lvl="0" indent="0" algn="ctr">
              <a:lnSpc>
                <a:spcPts val="9599"/>
              </a:lnSpc>
            </a:pPr>
            <a:r>
              <a:rPr lang="en-US" sz="9599" spc="191" dirty="0">
                <a:solidFill>
                  <a:srgbClr val="287A74"/>
                </a:solidFill>
                <a:latin typeface="Funtastic"/>
                <a:ea typeface="Funtastic"/>
                <a:cs typeface="Funtastic"/>
                <a:sym typeface="Funtastic"/>
              </a:rPr>
              <a:t>CHALLENGE</a:t>
            </a:r>
          </a:p>
        </p:txBody>
      </p:sp>
      <p:sp>
        <p:nvSpPr>
          <p:cNvPr id="3" name="Freeform 3"/>
          <p:cNvSpPr/>
          <p:nvPr/>
        </p:nvSpPr>
        <p:spPr>
          <a:xfrm flipH="1">
            <a:off x="0" y="-1486890"/>
            <a:ext cx="6166594" cy="4114800"/>
          </a:xfrm>
          <a:custGeom>
            <a:avLst/>
            <a:gdLst/>
            <a:ahLst/>
            <a:cxnLst/>
            <a:rect l="l" t="t" r="r" b="b"/>
            <a:pathLst>
              <a:path w="6166594" h="4114800">
                <a:moveTo>
                  <a:pt x="6166594" y="0"/>
                </a:moveTo>
                <a:lnTo>
                  <a:pt x="0" y="0"/>
                </a:lnTo>
                <a:lnTo>
                  <a:pt x="0" y="4114800"/>
                </a:lnTo>
                <a:lnTo>
                  <a:pt x="6166594" y="4114800"/>
                </a:lnTo>
                <a:lnTo>
                  <a:pt x="6166594"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4" name="Freeform 4"/>
          <p:cNvSpPr/>
          <p:nvPr/>
        </p:nvSpPr>
        <p:spPr>
          <a:xfrm flipV="1">
            <a:off x="12121406" y="7779995"/>
            <a:ext cx="6166594" cy="4114800"/>
          </a:xfrm>
          <a:custGeom>
            <a:avLst/>
            <a:gdLst/>
            <a:ahLst/>
            <a:cxnLst/>
            <a:rect l="l" t="t" r="r" b="b"/>
            <a:pathLst>
              <a:path w="6166594" h="4114800">
                <a:moveTo>
                  <a:pt x="0" y="4114800"/>
                </a:moveTo>
                <a:lnTo>
                  <a:pt x="6166594" y="4114800"/>
                </a:lnTo>
                <a:lnTo>
                  <a:pt x="6166594" y="0"/>
                </a:lnTo>
                <a:lnTo>
                  <a:pt x="0" y="0"/>
                </a:lnTo>
                <a:lnTo>
                  <a:pt x="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5" name="TextBox 5"/>
          <p:cNvSpPr txBox="1"/>
          <p:nvPr/>
        </p:nvSpPr>
        <p:spPr>
          <a:xfrm>
            <a:off x="0" y="3619133"/>
            <a:ext cx="13460642" cy="7010744"/>
          </a:xfrm>
          <a:prstGeom prst="rect">
            <a:avLst/>
          </a:prstGeom>
        </p:spPr>
        <p:txBody>
          <a:bodyPr lIns="0" tIns="0" rIns="0" bIns="0" rtlCol="0" anchor="t">
            <a:spAutoFit/>
          </a:bodyPr>
          <a:lstStyle/>
          <a:p>
            <a:pPr marL="1126410" lvl="1" indent="-563205" algn="l">
              <a:lnSpc>
                <a:spcPts val="7982"/>
              </a:lnSpc>
              <a:buAutoNum type="arabicPeriod"/>
            </a:pPr>
            <a:r>
              <a:rPr lang="en-US" sz="5217" b="1" dirty="0">
                <a:solidFill>
                  <a:srgbClr val="1C1679"/>
                </a:solidFill>
                <a:latin typeface="Crusoe Text Bold"/>
                <a:ea typeface="Crusoe Text Bold"/>
                <a:cs typeface="Crusoe Text Bold"/>
                <a:sym typeface="Crusoe Text Bold"/>
              </a:rPr>
              <a:t> Aimed at helping the student develop their teaching competence</a:t>
            </a:r>
          </a:p>
          <a:p>
            <a:pPr marL="1126410" lvl="1" indent="-563205" algn="l">
              <a:lnSpc>
                <a:spcPts val="7982"/>
              </a:lnSpc>
              <a:buAutoNum type="arabicPeriod"/>
            </a:pPr>
            <a:r>
              <a:rPr lang="en-US" sz="5217" b="1" dirty="0">
                <a:solidFill>
                  <a:srgbClr val="1C1679"/>
                </a:solidFill>
                <a:latin typeface="Crusoe Text Bold"/>
                <a:ea typeface="Crusoe Text Bold"/>
                <a:cs typeface="Crusoe Text Bold"/>
                <a:sym typeface="Crusoe Text Bold"/>
              </a:rPr>
              <a:t> Needs to be appropriate to the student’s own development and to the stage the student is at in the course</a:t>
            </a:r>
          </a:p>
          <a:p>
            <a:pPr marL="0" lvl="0" indent="0" algn="l">
              <a:lnSpc>
                <a:spcPts val="7982"/>
              </a:lnSpc>
            </a:pPr>
            <a:endParaRPr lang="en-US" sz="5217" b="1" dirty="0">
              <a:solidFill>
                <a:srgbClr val="1C1679"/>
              </a:solidFill>
              <a:latin typeface="Crusoe Text Bold"/>
              <a:ea typeface="Crusoe Text Bold"/>
              <a:cs typeface="Crusoe Text Bold"/>
              <a:sym typeface="Crusoe Text Bold"/>
            </a:endParaRPr>
          </a:p>
        </p:txBody>
      </p:sp>
      <p:sp>
        <p:nvSpPr>
          <p:cNvPr id="6" name="TextBox 6"/>
          <p:cNvSpPr txBox="1"/>
          <p:nvPr/>
        </p:nvSpPr>
        <p:spPr>
          <a:xfrm>
            <a:off x="1028700" y="2758700"/>
            <a:ext cx="8748938" cy="859154"/>
          </a:xfrm>
          <a:prstGeom prst="rect">
            <a:avLst/>
          </a:prstGeom>
        </p:spPr>
        <p:txBody>
          <a:bodyPr lIns="0" tIns="0" rIns="0" bIns="0" rtlCol="0" anchor="t">
            <a:spAutoFit/>
          </a:bodyPr>
          <a:lstStyle/>
          <a:p>
            <a:pPr marL="0" lvl="0" indent="0" algn="l">
              <a:lnSpc>
                <a:spcPts val="5699"/>
              </a:lnSpc>
            </a:pPr>
            <a:r>
              <a:rPr lang="en-US" sz="5699" spc="113" dirty="0">
                <a:solidFill>
                  <a:srgbClr val="1C1679"/>
                </a:solidFill>
                <a:latin typeface="Funtastic"/>
                <a:ea typeface="Funtastic"/>
                <a:cs typeface="Funtastic"/>
                <a:sym typeface="Funtastic"/>
              </a:rPr>
              <a:t>WHAT IS IT?</a:t>
            </a:r>
          </a:p>
        </p:txBody>
      </p:sp>
      <p:sp>
        <p:nvSpPr>
          <p:cNvPr id="7" name="Freeform 7"/>
          <p:cNvSpPr/>
          <p:nvPr/>
        </p:nvSpPr>
        <p:spPr>
          <a:xfrm rot="-820473">
            <a:off x="13082042" y="1737457"/>
            <a:ext cx="5145364" cy="3760794"/>
          </a:xfrm>
          <a:custGeom>
            <a:avLst/>
            <a:gdLst/>
            <a:ahLst/>
            <a:cxnLst/>
            <a:rect l="l" t="t" r="r" b="b"/>
            <a:pathLst>
              <a:path w="5145364" h="3760794">
                <a:moveTo>
                  <a:pt x="0" y="0"/>
                </a:moveTo>
                <a:lnTo>
                  <a:pt x="5145364" y="0"/>
                </a:lnTo>
                <a:lnTo>
                  <a:pt x="5145364" y="3760793"/>
                </a:lnTo>
                <a:lnTo>
                  <a:pt x="0" y="37607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 calcmode="lin" valueType="num">
                                      <p:cBhvr additive="base">
                                        <p:cTn id="16"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 calcmode="lin" valueType="num">
                                      <p:cBhvr additive="base">
                                        <p:cTn id="22"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TotalTime>
  <Words>648</Words>
  <Application>Microsoft Office PowerPoint</Application>
  <PresentationFormat>Custom</PresentationFormat>
  <Paragraphs>61</Paragraphs>
  <Slides>17</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Arial</vt:lpstr>
      <vt:lpstr>Aptos</vt:lpstr>
      <vt:lpstr>DM Sans</vt:lpstr>
      <vt:lpstr>Funtastic</vt:lpstr>
      <vt:lpstr>DM Sans Italics</vt:lpstr>
      <vt:lpstr>Open Sans Bold</vt:lpstr>
      <vt:lpstr>Crusoe Text Bold</vt:lpstr>
      <vt:lpstr>Calibri</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Mentoring Student Teachers of RME</dc:title>
  <dc:creator>Orlaith Payne</dc:creator>
  <cp:lastModifiedBy>Orlaith Payne</cp:lastModifiedBy>
  <cp:revision>1</cp:revision>
  <dcterms:created xsi:type="dcterms:W3CDTF">2006-08-16T00:00:00Z</dcterms:created>
  <dcterms:modified xsi:type="dcterms:W3CDTF">2026-04-30T12:25:53Z</dcterms:modified>
  <dc:identifier>DAHE9cEFrMw</dc:identifier>
</cp:coreProperties>
</file>